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72" r:id="rId1"/>
    <p:sldMasterId id="2147483675" r:id="rId2"/>
    <p:sldMasterId id="2147483687" r:id="rId3"/>
  </p:sldMasterIdLst>
  <p:notesMasterIdLst>
    <p:notesMasterId r:id="rId21"/>
  </p:notesMasterIdLst>
  <p:handoutMasterIdLst>
    <p:handoutMasterId r:id="rId22"/>
  </p:handoutMasterIdLst>
  <p:sldIdLst>
    <p:sldId id="318" r:id="rId4"/>
    <p:sldId id="323" r:id="rId5"/>
    <p:sldId id="348" r:id="rId6"/>
    <p:sldId id="349" r:id="rId7"/>
    <p:sldId id="324" r:id="rId8"/>
    <p:sldId id="350" r:id="rId9"/>
    <p:sldId id="351" r:id="rId10"/>
    <p:sldId id="352" r:id="rId11"/>
    <p:sldId id="353" r:id="rId12"/>
    <p:sldId id="354" r:id="rId13"/>
    <p:sldId id="355" r:id="rId14"/>
    <p:sldId id="356" r:id="rId15"/>
    <p:sldId id="357" r:id="rId16"/>
    <p:sldId id="358" r:id="rId17"/>
    <p:sldId id="359" r:id="rId18"/>
    <p:sldId id="362" r:id="rId19"/>
    <p:sldId id="361" r:id="rId20"/>
  </p:sldIdLst>
  <p:sldSz cx="9144000" cy="6858000" type="screen4x3"/>
  <p:notesSz cx="6858000" cy="20193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hirley Claveau" initials="SC" lastIdx="67" clrIdx="0"/>
  <p:cmAuthor id="2" name="Germaine Rioux" initials="GR" lastIdx="2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792B2"/>
    <a:srgbClr val="A8D1C1"/>
    <a:srgbClr val="103C86"/>
    <a:srgbClr val="7BBB43"/>
    <a:srgbClr val="7AB249"/>
    <a:srgbClr val="D7DF23"/>
    <a:srgbClr val="9BCABB"/>
    <a:srgbClr val="F8CC95"/>
    <a:srgbClr val="FFFFFF"/>
    <a:srgbClr val="7BC2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05AF72C-2AA1-F16B-FE31-DA31244744D4}" v="1" dt="2020-01-30T18:48:36.788"/>
  </p1510:revLst>
</p1510:revInfo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Style moyen 2 - Accentuation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2838BEF-8BB2-4498-84A7-C5851F593DF1}" styleName="Style moyen 4 - Accentuation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6D9F66E-5EB9-4882-86FB-DCBF35E3C3E4}" styleName="Style moyen 4 - Accentuation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8FD4443E-F989-4FC4-A0C8-D5A2AF1F390B}" styleName="Style foncé 1 - Accentuation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0491" autoAdjust="0"/>
    <p:restoredTop sz="86929" autoAdjust="0"/>
  </p:normalViewPr>
  <p:slideViewPr>
    <p:cSldViewPr snapToGrid="0" snapToObjects="1">
      <p:cViewPr varScale="1">
        <p:scale>
          <a:sx n="94" d="100"/>
          <a:sy n="94" d="100"/>
        </p:scale>
        <p:origin x="888" y="2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33" d="100"/>
          <a:sy n="133" d="100"/>
        </p:scale>
        <p:origin x="5656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commentAuthors" Target="commentAuthors.xml"/><Relationship Id="rId28" Type="http://schemas.microsoft.com/office/2016/11/relationships/changesInfo" Target="changesInfos/changesInfo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ermaine Rioux" userId="S::crevale@cegep-lanaudiere.qc.ca::c8cdef0a-d621-47fd-ac44-39987f824eb2" providerId="AD" clId="Web-{F05AF72C-2AA1-F16B-FE31-DA31244744D4}"/>
    <pc:docChg chg="modSld">
      <pc:chgData name="Germaine Rioux" userId="S::crevale@cegep-lanaudiere.qc.ca::c8cdef0a-d621-47fd-ac44-39987f824eb2" providerId="AD" clId="Web-{F05AF72C-2AA1-F16B-FE31-DA31244744D4}" dt="2020-01-30T18:48:40.803" v="11"/>
      <pc:docMkLst>
        <pc:docMk/>
      </pc:docMkLst>
      <pc:sldChg chg="modNotes">
        <pc:chgData name="Germaine Rioux" userId="S::crevale@cegep-lanaudiere.qc.ca::c8cdef0a-d621-47fd-ac44-39987f824eb2" providerId="AD" clId="Web-{F05AF72C-2AA1-F16B-FE31-DA31244744D4}" dt="2020-01-30T18:48:40.803" v="11"/>
        <pc:sldMkLst>
          <pc:docMk/>
          <pc:sldMk cId="1029504371" sldId="323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2724C3B-2F6F-2A41-882D-B29F257D81A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6434"/>
          </a:xfrm>
          <a:prstGeom prst="rect">
            <a:avLst/>
          </a:prstGeom>
        </p:spPr>
        <p:txBody>
          <a:bodyPr vert="horz" lIns="93172" tIns="46586" rIns="93172" bIns="46586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C7DBB4F-FC54-364E-A7A2-5B0709DD1BE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938" y="1"/>
            <a:ext cx="3037840" cy="466434"/>
          </a:xfrm>
          <a:prstGeom prst="rect">
            <a:avLst/>
          </a:prstGeom>
        </p:spPr>
        <p:txBody>
          <a:bodyPr vert="horz" lIns="93172" tIns="46586" rIns="93172" bIns="46586" rtlCol="0"/>
          <a:lstStyle>
            <a:lvl1pPr algn="r">
              <a:defRPr sz="1300"/>
            </a:lvl1pPr>
          </a:lstStyle>
          <a:p>
            <a:fld id="{6586A426-6931-2948-938F-0288224A2A2C}" type="datetimeFigureOut">
              <a:rPr lang="en-US" smtClean="0"/>
              <a:t>3/18/21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2B2DCFE-3591-3644-A20D-30DBB2605B9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969"/>
            <a:ext cx="3037840" cy="466433"/>
          </a:xfrm>
          <a:prstGeom prst="rect">
            <a:avLst/>
          </a:prstGeom>
        </p:spPr>
        <p:txBody>
          <a:bodyPr vert="horz" lIns="93172" tIns="46586" rIns="93172" bIns="46586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16000A5-67B0-184A-A1C9-99C1BC8CCAC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938" y="8829969"/>
            <a:ext cx="3037840" cy="466433"/>
          </a:xfrm>
          <a:prstGeom prst="rect">
            <a:avLst/>
          </a:prstGeom>
        </p:spPr>
        <p:txBody>
          <a:bodyPr vert="horz" lIns="93172" tIns="46586" rIns="93172" bIns="46586" rtlCol="0" anchor="b"/>
          <a:lstStyle>
            <a:lvl1pPr algn="r">
              <a:defRPr sz="1300"/>
            </a:lvl1pPr>
          </a:lstStyle>
          <a:p>
            <a:fld id="{9D6EF14A-A044-894C-A50D-9A606853719E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32473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3038072" cy="466031"/>
          </a:xfrm>
          <a:prstGeom prst="rect">
            <a:avLst/>
          </a:prstGeom>
        </p:spPr>
        <p:txBody>
          <a:bodyPr vert="horz" lIns="88139" tIns="44070" rIns="88139" bIns="44070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971169" y="2"/>
            <a:ext cx="3038072" cy="466031"/>
          </a:xfrm>
          <a:prstGeom prst="rect">
            <a:avLst/>
          </a:prstGeom>
        </p:spPr>
        <p:txBody>
          <a:bodyPr vert="horz" lIns="88139" tIns="44070" rIns="88139" bIns="44070" rtlCol="0"/>
          <a:lstStyle>
            <a:lvl1pPr algn="r">
              <a:defRPr sz="1200"/>
            </a:lvl1pPr>
          </a:lstStyle>
          <a:p>
            <a:fld id="{5C594604-FD41-4F7D-BD9A-D23901EB2B53}" type="datetimeFigureOut">
              <a:rPr lang="fr-CA" smtClean="0"/>
              <a:t>2021-03-18</a:t>
            </a:fld>
            <a:endParaRPr lang="fr-CA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8139" tIns="44070" rIns="88139" bIns="44070" rtlCol="0" anchor="ctr"/>
          <a:lstStyle/>
          <a:p>
            <a:endParaRPr lang="fr-CA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01273" y="4474701"/>
            <a:ext cx="5607856" cy="3659650"/>
          </a:xfrm>
          <a:prstGeom prst="rect">
            <a:avLst/>
          </a:prstGeom>
        </p:spPr>
        <p:txBody>
          <a:bodyPr vert="horz" lIns="88139" tIns="44070" rIns="88139" bIns="4407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830370"/>
            <a:ext cx="3038072" cy="466030"/>
          </a:xfrm>
          <a:prstGeom prst="rect">
            <a:avLst/>
          </a:prstGeom>
        </p:spPr>
        <p:txBody>
          <a:bodyPr vert="horz" lIns="88139" tIns="44070" rIns="88139" bIns="44070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971169" y="8830370"/>
            <a:ext cx="3038072" cy="466030"/>
          </a:xfrm>
          <a:prstGeom prst="rect">
            <a:avLst/>
          </a:prstGeom>
        </p:spPr>
        <p:txBody>
          <a:bodyPr vert="horz" lIns="88139" tIns="44070" rIns="88139" bIns="44070" rtlCol="0" anchor="b"/>
          <a:lstStyle>
            <a:lvl1pPr algn="r">
              <a:defRPr sz="1200"/>
            </a:lvl1pPr>
          </a:lstStyle>
          <a:p>
            <a:fld id="{2BAE28AB-9B22-4FD8-9332-8FA062CE19EB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44414578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revale.org/wp-content/uploads/2019/04/Activite_Cartonplus_2020.pdf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crevale.org/wp-content/uploads/2020/01/Carton_plus.pdf" TargetMode="Externa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revale.org/wp-content/uploads/2019/04/Activite_Cartonplus_2020.pdf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crevale.org/wp-content/uploads/2020/01/Carton_plus.pdf" TargetMode="Externa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revale.org/wp-content/uploads/2019/04/Activite_Cartonplus_2020.pdf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crevale.org/wp-content/uploads/2020/01/Carton_plus.pdf" TargetMode="Externa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MXOCt0hHT2w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sz="2400" b="1" dirty="0"/>
              <a:t>Aucune modification du Power point n’est autorisé sans l’autorisation des initiateurs du projet des Ateliers philosophiques. Pour toute demande à cet effet, communiquer avec le CREVALE à l’adresse courriel suivante : </a:t>
            </a:r>
            <a:r>
              <a:rPr lang="fr-CA" sz="2400" b="1" dirty="0" err="1"/>
              <a:t>info@crevale.org</a:t>
            </a:r>
            <a:r>
              <a:rPr lang="fr-CA" sz="2400" b="1" dirty="0"/>
              <a:t>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AE28AB-9B22-4FD8-9332-8FA062CE19EB}" type="slidenum">
              <a:rPr lang="fr-CA" smtClean="0"/>
              <a:t>1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0499609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AE28AB-9B22-4FD8-9332-8FA062CE19EB}" type="slidenum">
              <a:rPr lang="fr-CA" smtClean="0"/>
              <a:t>10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2238555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Vidéo pour donner certains éléments de réflexion en lien avec les</a:t>
            </a:r>
            <a:r>
              <a:rPr lang="fr-FR" baseline="0" dirty="0"/>
              <a:t> questions présentées.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AE28AB-9B22-4FD8-9332-8FA062CE19EB}" type="slidenum">
              <a:rPr lang="fr-CA" smtClean="0"/>
              <a:t>11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7827335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Matériel disponible aux liens suivants :</a:t>
            </a:r>
          </a:p>
          <a:p>
            <a:r>
              <a:rPr lang="fr-FR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https://www.crevale.org/wp-content/uploads/2019/04/Activite_Cartonplus_2020.pdf</a:t>
            </a:r>
            <a:endParaRPr lang="fr-CA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r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fr-FR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https://www.crevale.org/wp-content/uploads/2020/01/Carton_plus.pdf</a:t>
            </a:r>
            <a:endParaRPr lang="fr-CA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AE28AB-9B22-4FD8-9332-8FA062CE19EB}" type="slidenum">
              <a:rPr lang="fr-CA" smtClean="0"/>
              <a:t>12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04084394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Matériel disponible aux liens suivants :</a:t>
            </a:r>
          </a:p>
          <a:p>
            <a:r>
              <a:rPr lang="fr-FR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https://www.crevale.org/wp-content/uploads/2019/04/Activite_Cartonplus_2020.pdf</a:t>
            </a:r>
            <a:endParaRPr lang="fr-CA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r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fr-FR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https://www.crevale.org/wp-content/uploads/2020/01/Carton_plus.pdf</a:t>
            </a:r>
            <a:endParaRPr lang="fr-CA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AE28AB-9B22-4FD8-9332-8FA062CE19EB}" type="slidenum">
              <a:rPr lang="fr-CA" smtClean="0"/>
              <a:t>13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93396731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À tour de rôle, chaque participant fait part aux autres membres du groupe de ce geste ou de cette personne qui a été un + pour sa réussite (chacun a la liberté de s’exprimer en grand groupe ou non).</a:t>
            </a:r>
          </a:p>
          <a:p>
            <a:endParaRPr lang="fr-CA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r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Matériel disponible aux liens suivants :</a:t>
            </a:r>
          </a:p>
          <a:p>
            <a:r>
              <a:rPr lang="fr-FR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https://www.crevale.org/wp-content/uploads/2019/04/Activite_Cartonplus_2020.pdf</a:t>
            </a:r>
            <a:endParaRPr lang="fr-CA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r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fr-FR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https://www.crevale.org/wp-content/uploads/2020/01/Carton_plus.pdf</a:t>
            </a:r>
            <a:endParaRPr lang="fr-CA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AE28AB-9B22-4FD8-9332-8FA062CE19EB}" type="slidenum">
              <a:rPr lang="fr-CA" smtClean="0"/>
              <a:t>14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72195743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/>
              <a:t>Conclusion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AE28AB-9B22-4FD8-9332-8FA062CE19EB}" type="slidenum">
              <a:rPr lang="fr-CA" smtClean="0"/>
              <a:t>15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08436082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AE28AB-9B22-4FD8-9332-8FA062CE19EB}" type="slidenum">
              <a:rPr lang="fr-CA" smtClean="0"/>
              <a:t>16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25422779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AE28AB-9B22-4FD8-9332-8FA062CE19EB}" type="slidenum">
              <a:rPr lang="fr-CA" smtClean="0"/>
              <a:t>17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7530706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/>
              <a:t>Présentation de la philosophie</a:t>
            </a:r>
          </a:p>
          <a:p>
            <a:endParaRPr lang="fr-CA" dirty="0">
              <a:cs typeface="Calibri"/>
            </a:endParaRPr>
          </a:p>
          <a:p>
            <a:r>
              <a:rPr lang="fr-CA" dirty="0">
                <a:cs typeface="Calibri"/>
              </a:rPr>
              <a:t>Vidéo : </a:t>
            </a:r>
            <a:r>
              <a:rPr lang="fr-CA" dirty="0">
                <a:hlinkClick r:id="rId3"/>
              </a:rPr>
              <a:t>https://youtu.be/MXOCt0hHT2w</a:t>
            </a:r>
            <a:endParaRPr lang="fr-CA" dirty="0">
              <a:cs typeface="Calibri"/>
            </a:endParaRPr>
          </a:p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AE28AB-9B22-4FD8-9332-8FA062CE19EB}" type="slidenum">
              <a:rPr lang="fr-CA" smtClean="0"/>
              <a:t>2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2761410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Règles de fonctionnement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Un atelier philo n’est pas un cours; les jeunes peuvent s’exprimer librement sans crainte d’être jugé, évalué, noté.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</a:t>
            </a:r>
            <a:r>
              <a:rPr lang="fr-CA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L’enseignant (enseignante)/animateur (animatrice) est là uniquement pour animer le débat en aidant les jeunes à reformuler leur pensée, à dialoguer dans le respect et à relancer la discussion, au besoin;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</a:t>
            </a:r>
            <a:r>
              <a:rPr lang="fr-CA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L’enseignant (enseignante)/animateur</a:t>
            </a:r>
            <a:r>
              <a:rPr lang="fr-CA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(animatrice) attribue le droit de parole (cela peut se faire par une main levée, un bâton de parole, un objet matérialisant le tour de parole, etc.);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Une opinion doit toujours être argumentée : un simple « oui » ou un simple « non » n’est pas une argumentation.</a:t>
            </a:r>
          </a:p>
          <a:p>
            <a:r>
              <a:rPr lang="fr-CA" dirty="0"/>
              <a:t>•</a:t>
            </a:r>
            <a:r>
              <a:rPr lang="fr-CA" baseline="0" dirty="0"/>
              <a:t> </a:t>
            </a:r>
            <a:r>
              <a:rPr lang="fr-CA" dirty="0"/>
              <a:t>On évite de répéter ce qui a été dit; une prise de parole doit apporter quelque chose de neuf (précision, désaccord, autre pensée);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AE28AB-9B22-4FD8-9332-8FA062CE19EB}" type="slidenum">
              <a:rPr lang="fr-CA" smtClean="0"/>
              <a:t>3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7985728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/>
              <a:t>•</a:t>
            </a:r>
            <a:r>
              <a:rPr lang="fr-CA" baseline="0" dirty="0"/>
              <a:t> </a:t>
            </a:r>
            <a:r>
              <a:rPr lang="fr-CA" dirty="0"/>
              <a:t>Un jeune qui a peu parlé ou n’a pas encore parlé aura la priorité sur ceux qui se sont déjà exprimés;</a:t>
            </a:r>
          </a:p>
          <a:p>
            <a:r>
              <a:rPr lang="fr-CA" dirty="0"/>
              <a:t>•</a:t>
            </a:r>
            <a:r>
              <a:rPr lang="fr-CA" baseline="0" dirty="0"/>
              <a:t> </a:t>
            </a:r>
            <a:r>
              <a:rPr lang="fr-CA" dirty="0"/>
              <a:t>On écoute ce que les autres ont à dire sans se moquer : on a le droit de ne pas être d’accord et on peut rebondir sur ce qu’une autre personne a dit, mais sans la critiquer ni se moquer d’elle;</a:t>
            </a:r>
          </a:p>
          <a:p>
            <a:r>
              <a:rPr lang="fr-CA" dirty="0"/>
              <a:t>•</a:t>
            </a:r>
            <a:r>
              <a:rPr lang="fr-CA" baseline="0" dirty="0"/>
              <a:t> </a:t>
            </a:r>
            <a:r>
              <a:rPr lang="fr-CA" dirty="0"/>
              <a:t>Quand on est en désaccord, on peut regarder l’autre jeune et lui dire : « Je ne suis pas d’accord avec toi parce que… »;</a:t>
            </a:r>
          </a:p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AE28AB-9B22-4FD8-9332-8FA062CE19EB}" type="slidenum">
              <a:rPr lang="fr-CA" smtClean="0"/>
              <a:t>4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8100847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Amener les</a:t>
            </a:r>
            <a:r>
              <a:rPr lang="fr-FR" baseline="0" dirty="0"/>
              <a:t> jeunes à être curieux de connaître le thème de l’atelier.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AE28AB-9B22-4FD8-9332-8FA062CE19EB}" type="slidenum">
              <a:rPr lang="fr-CA" smtClean="0"/>
              <a:t>5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500493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aseline="0" dirty="0"/>
              <a:t>Choisissez vous-mêmes ou avec votre groupe l’élément déclencheur qui vous plait.</a:t>
            </a:r>
          </a:p>
          <a:p>
            <a:endParaRPr lang="fr-FR" baseline="0" dirty="0"/>
          </a:p>
          <a:p>
            <a:r>
              <a:rPr lang="fr-CA" dirty="0"/>
              <a:t>•</a:t>
            </a:r>
            <a:r>
              <a:rPr lang="fr-CA" baseline="0" dirty="0"/>
              <a:t> </a:t>
            </a:r>
            <a:r>
              <a:rPr lang="fr-CA" dirty="0"/>
              <a:t>Capsules vidéo : </a:t>
            </a:r>
          </a:p>
          <a:p>
            <a:r>
              <a:rPr lang="fr-CA" dirty="0"/>
              <a:t>	- Fait vécu : https://</a:t>
            </a:r>
            <a:r>
              <a:rPr lang="fr-CA" dirty="0" err="1"/>
              <a:t>www.youtube.com</a:t>
            </a:r>
            <a:r>
              <a:rPr lang="fr-CA" dirty="0"/>
              <a:t>/</a:t>
            </a:r>
            <a:r>
              <a:rPr lang="fr-CA" dirty="0" err="1"/>
              <a:t>watch?v</a:t>
            </a:r>
            <a:r>
              <a:rPr lang="fr-CA" dirty="0"/>
              <a:t>=A0INL0zhWY4</a:t>
            </a:r>
          </a:p>
          <a:p>
            <a:r>
              <a:rPr lang="fr-CA" dirty="0"/>
              <a:t>	-</a:t>
            </a:r>
            <a:r>
              <a:rPr lang="fr-CA" baseline="0" dirty="0"/>
              <a:t> </a:t>
            </a:r>
            <a:r>
              <a:rPr lang="fr-CA" dirty="0"/>
              <a:t>Chanson songée : https://</a:t>
            </a:r>
            <a:r>
              <a:rPr lang="fr-CA" dirty="0" err="1"/>
              <a:t>www.youtube.com</a:t>
            </a:r>
            <a:r>
              <a:rPr lang="fr-CA" dirty="0"/>
              <a:t>/</a:t>
            </a:r>
            <a:r>
              <a:rPr lang="fr-CA" dirty="0" err="1"/>
              <a:t>watch?v</a:t>
            </a:r>
            <a:r>
              <a:rPr lang="fr-CA" dirty="0"/>
              <a:t>=5ZU2m1CHRbc</a:t>
            </a:r>
          </a:p>
          <a:p>
            <a:r>
              <a:rPr lang="fr-CA" dirty="0"/>
              <a:t>	Lien vers le site Web du CREVALE – Paroles de la chanson (Voir PDF – Paroles L’écrivain Alexandre Poulin)</a:t>
            </a:r>
          </a:p>
          <a:p>
            <a:r>
              <a:rPr lang="fr-CA" dirty="0"/>
              <a:t>•</a:t>
            </a:r>
            <a:r>
              <a:rPr lang="fr-CA" baseline="0" dirty="0"/>
              <a:t> </a:t>
            </a:r>
            <a:r>
              <a:rPr lang="fr-CA" dirty="0"/>
              <a:t>Livre jeunesse :</a:t>
            </a:r>
          </a:p>
          <a:p>
            <a:r>
              <a:rPr lang="fr-CA" dirty="0"/>
              <a:t>Voir Suggestions lecture sur le thème de la persévérance, pour les 0-17 ans sur le site Web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AE28AB-9B22-4FD8-9332-8FA062CE19EB}" type="slidenum">
              <a:rPr lang="fr-CA" smtClean="0"/>
              <a:t>6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6614497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/>
              <a:t>C’est le moment de discuter ensemble!</a:t>
            </a:r>
          </a:p>
          <a:p>
            <a:endParaRPr lang="fr-CA" dirty="0"/>
          </a:p>
          <a:p>
            <a:r>
              <a:rPr lang="fr-CA" dirty="0"/>
              <a:t>Voir</a:t>
            </a:r>
            <a:r>
              <a:rPr lang="fr-CA" baseline="0" dirty="0"/>
              <a:t> les</a:t>
            </a:r>
            <a:r>
              <a:rPr lang="fr-CA" dirty="0"/>
              <a:t> diverses pistes de réflexion dans le guide d’animation. </a:t>
            </a:r>
          </a:p>
          <a:p>
            <a:r>
              <a:rPr lang="fr-CA" dirty="0"/>
              <a:t>Il n’est pas obligatoire de les utiliser toutes. </a:t>
            </a:r>
          </a:p>
          <a:p>
            <a:r>
              <a:rPr lang="fr-CA" dirty="0"/>
              <a:t>Elles vous aideront à planifier votre activité et vous permettront de lancer/relancer la discussion avec les jeunes.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AE28AB-9B22-4FD8-9332-8FA062CE19EB}" type="slidenum">
              <a:rPr lang="fr-CA" smtClean="0"/>
              <a:t>7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6339440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À garder en fond d’écran pendant la discussion pour aider les</a:t>
            </a:r>
            <a:r>
              <a:rPr lang="fr-FR" baseline="0" dirty="0"/>
              <a:t> jeunes à formuler leur argumentation.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AE28AB-9B22-4FD8-9332-8FA062CE19EB}" type="slidenum">
              <a:rPr lang="fr-CA" smtClean="0"/>
              <a:t>8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3928922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/>
              <a:t>La variation pour les jeunes est : « Tes efforts, un + pour ta réussite! »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AE28AB-9B22-4FD8-9332-8FA062CE19EB}" type="slidenum">
              <a:rPr lang="fr-CA" smtClean="0"/>
              <a:t>9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4120187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E6AB9E-4D71-421C-B041-5EB72BEBFC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E530BA1-BA34-4190-AAEB-0BA5374D9C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0371661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7BFF54-03E0-7C42-8A58-4D2B76C195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41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4FFE397-6B5E-054F-B820-E9B35BEA2D4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31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0FF240-6CC3-8E4E-B588-615DE496AB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41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2DE78A-D6FA-664D-9EC6-6107B5476B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D9AC8-941F-4C67-B04B-9531C9E2CA32}" type="datetime1">
              <a:rPr lang="en-US" smtClean="0"/>
              <a:t>3/18/21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6A89D6-3B95-FC46-BE64-66A32B0A0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JPS Campagne 2020 - Page 1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466923-5A74-564E-A59F-7660024F7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B77D7-A0CC-C74A-A9BC-30FF089E659E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6604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D61D04-E56F-CB47-A2C0-83851F1652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673F77B-B4FD-A644-BE85-6A61DFA4D2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382B5C-3E94-C74E-BC43-26A63148E0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D994D-2964-43BD-9519-131F2BE6E8BF}" type="datetime1">
              <a:rPr lang="en-US" smtClean="0"/>
              <a:t>3/18/21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6A79EF-B75A-B54C-A76C-38B11E2B61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JPS Campagne 2020 - Page 1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FDAEAA-3406-3545-9EB8-1898652BED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B77D7-A0CC-C74A-A9BC-30FF089E659E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7693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A15428B-D4A5-684A-B7AD-96C32F0C7D3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12338B0-EF46-5E40-81C3-E65380A8B8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ECD69D-9327-2240-93A6-F360843ED0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31E30-3C00-481C-941A-549A9532C12D}" type="datetime1">
              <a:rPr lang="en-US" smtClean="0"/>
              <a:t>3/18/21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9A1BE9-7DEF-5B44-8EB5-B77B0AE603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JPS Campagne 2020 - Page 1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AA3D91-904A-7141-BE03-C7CEFE8469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B77D7-A0CC-C74A-A9BC-30FF089E659E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379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/>
              <a:t>Modifiez le style des sous-titres du masque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447D3-4280-4AAB-98A6-9E9359CB9E04}" type="datetime1">
              <a:rPr lang="en-US" smtClean="0"/>
              <a:t>3/18/21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JPS Campagne 2020 - Page 1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B77D7-A0CC-C74A-A9BC-30FF089E659E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3149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141B1-2621-4CFF-9372-66761548D382}" type="datetime1">
              <a:rPr lang="en-US" smtClean="0"/>
              <a:t>3/18/21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JPS Campagne 2020 - Page 1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B77D7-A0CC-C74A-A9BC-30FF089E659E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5759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4D849-7921-4724-AC84-BACA1C75055A}" type="datetime1">
              <a:rPr lang="en-US" smtClean="0"/>
              <a:t>3/18/21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JPS Campagne 2020 - Page 1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B77D7-A0CC-C74A-A9BC-30FF089E659E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5609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EFFCC-6439-4993-9F9F-B031E32A3EE5}" type="datetime1">
              <a:rPr lang="en-US" smtClean="0"/>
              <a:t>3/18/21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JPS Campagne 2020 - Page 1</a:t>
            </a:r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B77D7-A0CC-C74A-A9BC-30FF089E659E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2925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E84B9-F65D-4270-8625-24C2B53CD787}" type="datetime1">
              <a:rPr lang="en-US" smtClean="0"/>
              <a:t>3/18/21</a:t>
            </a:fld>
            <a:endParaRPr lang="en-US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JPS Campagne 2020 - Page 1</a:t>
            </a:r>
            <a:endParaRPr lang="en-US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B77D7-A0CC-C74A-A9BC-30FF089E659E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8277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71A01-5314-4692-922B-5193535DD29A}" type="datetime1">
              <a:rPr lang="en-US" smtClean="0"/>
              <a:t>3/18/21</a:t>
            </a:fld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JPS Campagne 2020 - Page 1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B77D7-A0CC-C74A-A9BC-30FF089E659E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3780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AAFA4-2CC6-4442-A0D8-79BB6007ADD8}" type="datetime1">
              <a:rPr lang="en-US" smtClean="0"/>
              <a:t>3/18/21</a:t>
            </a:fld>
            <a:endParaRPr lang="en-US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JPS Campagne 2020 - Page 1</a:t>
            </a:r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B77D7-A0CC-C74A-A9BC-30FF089E659E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8778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FF5937-3171-D04F-95D8-2CEC4B6474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5339E35-AFDC-ED47-BF7A-1093084F47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1373C7-01B4-7D41-95F4-8802BD3C5A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8EBA2-967B-4BD0-AE0A-46BB43CB1B88}" type="datetime1">
              <a:rPr lang="en-US" smtClean="0"/>
              <a:t>3/18/21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711C69-BDD0-D746-A7A6-110EC465D7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JPS Campagne 2020 - Page 1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060AFD-E20C-8743-98CD-D4F31F3551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B77D7-A0CC-C74A-A9BC-30FF089E659E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73214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FD5B2-5E90-431C-8E0C-AF71FA5B3CA2}" type="datetime1">
              <a:rPr lang="en-US" smtClean="0"/>
              <a:t>3/18/21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JPS Campagne 2020 - Page 1</a:t>
            </a:r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B77D7-A0CC-C74A-A9BC-30FF089E659E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332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4F886-2EC4-4B3A-AFB6-10DB9F49BDE0}" type="datetime1">
              <a:rPr lang="en-US" smtClean="0"/>
              <a:t>3/18/21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JPS Campagne 2020 - Page 1</a:t>
            </a:r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B77D7-A0CC-C74A-A9BC-30FF089E659E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74714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E8D8A-6E8C-44CF-9761-61BF7E23BB9A}" type="datetime1">
              <a:rPr lang="en-US" smtClean="0"/>
              <a:t>3/18/21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JPS Campagne 2020 - Page 1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B77D7-A0CC-C74A-A9BC-30FF089E659E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79748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56A51-36A9-4C0F-AE8B-E092CD834EFC}" type="datetime1">
              <a:rPr lang="en-US" smtClean="0"/>
              <a:t>3/18/21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JPS Campagne 2020 - Page 1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B77D7-A0CC-C74A-A9BC-30FF089E659E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7885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26F7CB-19F6-744A-B141-D405195BC2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E47645-9ED9-4C45-B878-A02D3F1A5F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0A2DCA-1513-D94E-B7D0-1104669202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FD716-D411-4573-B38C-31D43DB65846}" type="datetime1">
              <a:rPr lang="en-US" smtClean="0"/>
              <a:t>3/18/21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E42325-FC1F-B74E-B505-F14A071703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JPS Campagne 2020 - Page 1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915E04-B019-EA4C-9A7B-C2DBA49069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B77D7-A0CC-C74A-A9BC-30FF089E659E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4962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29689C-BF54-1242-9F57-443FE375DF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44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A932ED-A356-5440-B752-CAA09D0081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9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78F305-2091-7C49-B45A-2F08D37779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4B5A1-BDE3-4143-86FF-E374D7C33CB0}" type="datetime1">
              <a:rPr lang="en-US" smtClean="0"/>
              <a:t>3/18/21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449705-CB83-F74C-80C2-D28E8FF79D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JPS Campagne 2020 - Page 1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7772E5-0095-E648-BD1F-E429270049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B77D7-A0CC-C74A-A9BC-30FF089E659E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2810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1B7FBC-27A4-1142-92F1-D38C9963B6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4C6CB7-D122-8E48-9EE5-C2EAE7287C6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E80D0A3-0E96-9A4C-8D6F-A0D583BC65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2044FD-C3EA-3B4C-989C-16C49DE8BB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C7B0B-38C3-4DEB-9443-79CC5C6D99A6}" type="datetime1">
              <a:rPr lang="en-US" smtClean="0"/>
              <a:t>3/18/21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5A5064-0A86-CD4C-BD0E-86D896844D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JPS Campagne 2020 - Page 1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076C1C-CA7F-394F-9E59-4918FC6767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B77D7-A0CC-C74A-A9BC-30FF089E659E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6402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970F21-5262-E74A-A80A-081B848DB7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9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849D8E-7D05-8145-A526-A955313B82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9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B104FD-B7E7-5043-84D0-7277621362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9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E524368-9358-F84A-AFC4-D854024960A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790511F-F3EE-E04F-9CEF-4D16A68616C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B0D0BC5-A6A8-A245-AB2E-5E8BDEC10C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2B571-2350-4D4E-940A-B481B8788334}" type="datetime1">
              <a:rPr lang="en-US" smtClean="0"/>
              <a:t>3/18/21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76C32C5-92A1-544E-926A-316CB695AE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JPS Campagne 2020 - Page 1</a:t>
            </a: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AB60E1-86A3-CD4D-860F-E21DF5D003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B77D7-A0CC-C74A-A9BC-30FF089E659E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6983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11F6DD-8EC9-3549-A998-DCA27BCA39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C4B1E07-2537-A14C-8641-45210F9603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8564E-BD3F-4137-894F-8D574835A715}" type="datetime1">
              <a:rPr lang="en-US" smtClean="0"/>
              <a:t>3/18/21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FB1F123-2A61-7146-93B8-E1A66BCD48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JPS Campagne 2020 - Page 1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CC4C57-D0EC-6E4B-838A-75C53EEC44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B77D7-A0CC-C74A-A9BC-30FF089E659E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3812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F6CE412-0528-2241-ADEB-EDA02AE3D6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EB9B7-C415-43EE-A164-9B08DEDCD13F}" type="datetime1">
              <a:rPr lang="en-US" smtClean="0"/>
              <a:t>3/18/21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C343046-A1E0-6941-82AF-EA9A01DE88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JPS Campagne 2020 - Page 1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D2F8F6-A779-8248-ABAA-E1771F576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B77D7-A0CC-C74A-A9BC-30FF089E659E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1340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50946A-8A90-1546-9633-2C0BC6A4BB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41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DCF01A-8DA6-824A-8040-7DC11D3BC7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31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F118D3-609A-B145-BB17-EE15A89294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41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7C0E8E4-37F4-A34D-AEC0-0B71A0B520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3A372-05B8-456E-B1CB-F66093B8F782}" type="datetime1">
              <a:rPr lang="en-US" smtClean="0"/>
              <a:t>3/18/21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214E68-94ED-BB4E-9D08-0CBFB7808C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JPS Campagne 2020 - Page 1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E43CA5-5AA4-9F4B-B915-06A3B88BF8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B77D7-A0CC-C74A-A9BC-30FF089E659E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9382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image" Target="../media/image3.jp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3.jp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0F73337-7FEC-E241-8F3C-3B106011779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07461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</p:sldLayoutIdLst>
  <p:hf sldNum="0" hd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03E100C-B0C9-474A-862B-5217F490C0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FE2F18-B99D-2B42-BF71-D11E7EED4A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5DE9AE-3A98-404E-BB4B-3919B2614A2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7BEB67-3731-4FE9-8536-9D0CD4579581}" type="datetime1">
              <a:rPr lang="en-US" smtClean="0"/>
              <a:t>3/18/21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88B217-E6B4-F944-94A9-E463F8C539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6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JPS Campagne 2020 - Page 1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963C81-BCD2-404F-BB16-67301E0B76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1B77D7-A0CC-C74A-A9BC-30FF089E659E}" type="slidenum">
              <a:rPr lang="en-US" smtClean="0"/>
              <a:t>‹n°›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C9DCCA0-C5DD-DA4B-AD50-909D07FD829C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5008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hf sldNum="0" hd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0729BE-46D9-401D-8350-3443672B1B35}" type="datetime1">
              <a:rPr lang="en-US" smtClean="0"/>
              <a:t>3/18/21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JPS Campagne 2020 - Page 1</a:t>
            </a: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C53174-DD1C-4061-8583-94C6F435A548}" type="slidenum">
              <a:rPr lang="fr-CA" smtClean="0"/>
              <a:t>‹n°›</a:t>
            </a:fld>
            <a:endParaRPr lang="fr-CA"/>
          </a:p>
        </p:txBody>
      </p:sp>
      <p:pic>
        <p:nvPicPr>
          <p:cNvPr id="7" name="Picture 10">
            <a:extLst>
              <a:ext uri="{FF2B5EF4-FFF2-40B4-BE49-F238E27FC236}">
                <a16:creationId xmlns:a16="http://schemas.microsoft.com/office/drawing/2014/main" id="{5C9DCCA0-C5DD-DA4B-AD50-909D07FD829C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572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hf sldNum="0"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emf"/><Relationship Id="rId5" Type="http://schemas.openxmlformats.org/officeDocument/2006/relationships/image" Target="../media/image6.emf"/><Relationship Id="rId10" Type="http://schemas.openxmlformats.org/officeDocument/2006/relationships/image" Target="../media/image11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3.xml"/><Relationship Id="rId1" Type="http://schemas.openxmlformats.org/officeDocument/2006/relationships/video" Target="https://www.youtube.com/embed/HQUfORrVHoo?start=62&amp;feature=oembed" TargetMode="External"/><Relationship Id="rId5" Type="http://schemas.openxmlformats.org/officeDocument/2006/relationships/image" Target="../media/image21.jpe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5.png"/><Relationship Id="rId4" Type="http://schemas.openxmlformats.org/officeDocument/2006/relationships/image" Target="../media/image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6.emf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g"/><Relationship Id="rId5" Type="http://schemas.openxmlformats.org/officeDocument/2006/relationships/image" Target="../media/image15.png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MXOCt0hHT2w?feature=oembed" TargetMode="Externa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crevale.org/wp-content/uploads/2020/01/Suggestions-lecture-_Perseverance.pdf" TargetMode="External"/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18.jpeg"/><Relationship Id="rId2" Type="http://schemas.openxmlformats.org/officeDocument/2006/relationships/video" Target="https://www.youtube.com/embed/5ZU2m1CHRbc?feature=oembed" TargetMode="External"/><Relationship Id="rId1" Type="http://schemas.openxmlformats.org/officeDocument/2006/relationships/video" Target="https://www.youtube.com/embed/A0INL0zhWY4?feature=oembed" TargetMode="External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4" Type="http://schemas.openxmlformats.org/officeDocument/2006/relationships/notesSlide" Target="../notesSlides/notesSlide6.xml"/><Relationship Id="rId9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5.png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5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re 1"/>
          <p:cNvSpPr txBox="1">
            <a:spLocks/>
          </p:cNvSpPr>
          <p:nvPr/>
        </p:nvSpPr>
        <p:spPr>
          <a:xfrm>
            <a:off x="1933223" y="587756"/>
            <a:ext cx="5104436" cy="215189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CA" sz="4800" dirty="0">
              <a:solidFill>
                <a:srgbClr val="92D050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grpSp>
        <p:nvGrpSpPr>
          <p:cNvPr id="11" name="Groupe 10">
            <a:extLst>
              <a:ext uri="{FF2B5EF4-FFF2-40B4-BE49-F238E27FC236}">
                <a16:creationId xmlns:a16="http://schemas.microsoft.com/office/drawing/2014/main" id="{F79FCF46-D483-CF42-8003-4ECA8C783CC9}"/>
              </a:ext>
            </a:extLst>
          </p:cNvPr>
          <p:cNvGrpSpPr/>
          <p:nvPr/>
        </p:nvGrpSpPr>
        <p:grpSpPr>
          <a:xfrm>
            <a:off x="0" y="0"/>
            <a:ext cx="9201875" cy="7627717"/>
            <a:chOff x="0" y="0"/>
            <a:chExt cx="9201875" cy="7627717"/>
          </a:xfrm>
        </p:grpSpPr>
        <p:grpSp>
          <p:nvGrpSpPr>
            <p:cNvPr id="34" name="Groupe 33">
              <a:extLst>
                <a:ext uri="{FF2B5EF4-FFF2-40B4-BE49-F238E27FC236}">
                  <a16:creationId xmlns:a16="http://schemas.microsoft.com/office/drawing/2014/main" id="{99F7BF61-3D53-D141-AF47-309043194E21}"/>
                </a:ext>
              </a:extLst>
            </p:cNvPr>
            <p:cNvGrpSpPr/>
            <p:nvPr/>
          </p:nvGrpSpPr>
          <p:grpSpPr>
            <a:xfrm>
              <a:off x="0" y="0"/>
              <a:ext cx="9201875" cy="7627717"/>
              <a:chOff x="2" y="3"/>
              <a:chExt cx="9201875" cy="7627717"/>
            </a:xfrm>
          </p:grpSpPr>
          <p:pic>
            <p:nvPicPr>
              <p:cNvPr id="9" name="Image 8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2202" t="11997" r="9364" b="-9539"/>
              <a:stretch/>
            </p:blipFill>
            <p:spPr>
              <a:xfrm>
                <a:off x="2" y="3"/>
                <a:ext cx="9201875" cy="7627717"/>
              </a:xfrm>
              <a:prstGeom prst="rect">
                <a:avLst/>
              </a:prstGeom>
            </p:spPr>
          </p:pic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D4C255D4-E395-1444-81D8-955462BEA8A2}"/>
                  </a:ext>
                </a:extLst>
              </p:cNvPr>
              <p:cNvSpPr/>
              <p:nvPr/>
            </p:nvSpPr>
            <p:spPr>
              <a:xfrm>
                <a:off x="542425" y="1757556"/>
                <a:ext cx="8117029" cy="3454400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fr-FR"/>
              </a:p>
            </p:txBody>
          </p:sp>
          <p:grpSp>
            <p:nvGrpSpPr>
              <p:cNvPr id="33" name="Groupe 32">
                <a:extLst>
                  <a:ext uri="{FF2B5EF4-FFF2-40B4-BE49-F238E27FC236}">
                    <a16:creationId xmlns:a16="http://schemas.microsoft.com/office/drawing/2014/main" id="{3BA70C5E-6428-D946-A593-87AAEC09F599}"/>
                  </a:ext>
                </a:extLst>
              </p:cNvPr>
              <p:cNvGrpSpPr/>
              <p:nvPr/>
            </p:nvGrpSpPr>
            <p:grpSpPr>
              <a:xfrm>
                <a:off x="3203475" y="4670939"/>
                <a:ext cx="2563931" cy="469721"/>
                <a:chOff x="2915789" y="4434300"/>
                <a:chExt cx="2982579" cy="546418"/>
              </a:xfrm>
            </p:grpSpPr>
            <p:pic>
              <p:nvPicPr>
                <p:cNvPr id="28" name="Image 27">
                  <a:extLst>
                    <a:ext uri="{FF2B5EF4-FFF2-40B4-BE49-F238E27FC236}">
                      <a16:creationId xmlns:a16="http://schemas.microsoft.com/office/drawing/2014/main" id="{1F0A12A4-F19E-5D49-A616-E0CA2377B20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915789" y="4520704"/>
                  <a:ext cx="1351496" cy="409218"/>
                </a:xfrm>
                <a:prstGeom prst="rect">
                  <a:avLst/>
                </a:prstGeom>
              </p:spPr>
            </p:pic>
            <p:pic>
              <p:nvPicPr>
                <p:cNvPr id="30" name="Image 29">
                  <a:extLst>
                    <a:ext uri="{FF2B5EF4-FFF2-40B4-BE49-F238E27FC236}">
                      <a16:creationId xmlns:a16="http://schemas.microsoft.com/office/drawing/2014/main" id="{9B79F8A0-7501-074A-AD08-89AB5FABA21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4600936" y="4434300"/>
                  <a:ext cx="1297432" cy="546418"/>
                </a:xfrm>
                <a:prstGeom prst="rect">
                  <a:avLst/>
                </a:prstGeom>
              </p:spPr>
            </p:pic>
          </p:grpSp>
        </p:grpSp>
        <p:pic>
          <p:nvPicPr>
            <p:cNvPr id="3" name="Image 2">
              <a:extLst>
                <a:ext uri="{FF2B5EF4-FFF2-40B4-BE49-F238E27FC236}">
                  <a16:creationId xmlns:a16="http://schemas.microsoft.com/office/drawing/2014/main" id="{47A7B3E3-20F3-A04B-B9CA-8C1816D7339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278596" y="3964835"/>
              <a:ext cx="365199" cy="360000"/>
            </a:xfrm>
            <a:prstGeom prst="rect">
              <a:avLst/>
            </a:prstGeom>
          </p:spPr>
        </p:pic>
        <p:pic>
          <p:nvPicPr>
            <p:cNvPr id="5" name="Image 4">
              <a:extLst>
                <a:ext uri="{FF2B5EF4-FFF2-40B4-BE49-F238E27FC236}">
                  <a16:creationId xmlns:a16="http://schemas.microsoft.com/office/drawing/2014/main" id="{F7A17EC4-CDD9-964E-AA7D-973CFFA1C21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283281" y="3349937"/>
              <a:ext cx="352313" cy="360000"/>
            </a:xfrm>
            <a:prstGeom prst="rect">
              <a:avLst/>
            </a:prstGeom>
          </p:spPr>
        </p:pic>
        <p:pic>
          <p:nvPicPr>
            <p:cNvPr id="7" name="Image 6">
              <a:extLst>
                <a:ext uri="{FF2B5EF4-FFF2-40B4-BE49-F238E27FC236}">
                  <a16:creationId xmlns:a16="http://schemas.microsoft.com/office/drawing/2014/main" id="{73FF4411-C8C3-034D-AC5B-0B36B10E99F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7483204" y="3349937"/>
              <a:ext cx="356156" cy="360000"/>
            </a:xfrm>
            <a:prstGeom prst="rect">
              <a:avLst/>
            </a:prstGeom>
          </p:spPr>
        </p:pic>
        <p:pic>
          <p:nvPicPr>
            <p:cNvPr id="10" name="Image 9">
              <a:extLst>
                <a:ext uri="{FF2B5EF4-FFF2-40B4-BE49-F238E27FC236}">
                  <a16:creationId xmlns:a16="http://schemas.microsoft.com/office/drawing/2014/main" id="{25D73178-DE10-0047-83E8-FC23035E67C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7483204" y="3974822"/>
              <a:ext cx="361300" cy="360000"/>
            </a:xfrm>
            <a:prstGeom prst="rect">
              <a:avLst/>
            </a:prstGeom>
          </p:spPr>
        </p:pic>
      </p:grpSp>
      <p:sp>
        <p:nvSpPr>
          <p:cNvPr id="19" name="ZoneTexte 18">
            <a:extLst>
              <a:ext uri="{FF2B5EF4-FFF2-40B4-BE49-F238E27FC236}">
                <a16:creationId xmlns:a16="http://schemas.microsoft.com/office/drawing/2014/main" id="{ABBEE019-B1EA-E649-B71D-E66E18A5A703}"/>
              </a:ext>
            </a:extLst>
          </p:cNvPr>
          <p:cNvSpPr txBox="1"/>
          <p:nvPr/>
        </p:nvSpPr>
        <p:spPr>
          <a:xfrm>
            <a:off x="1137553" y="2365052"/>
            <a:ext cx="6926768" cy="19697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3600" b="1" dirty="0">
                <a:solidFill>
                  <a:srgbClr val="7BBB43"/>
                </a:solidFill>
              </a:rPr>
              <a:t>Atelier philosophique</a:t>
            </a:r>
          </a:p>
          <a:p>
            <a:pPr algn="ctr"/>
            <a:r>
              <a:rPr lang="fr-FR" b="1" dirty="0">
                <a:solidFill>
                  <a:srgbClr val="7BBB43"/>
                </a:solidFill>
              </a:rPr>
              <a:t>12-14 ans</a:t>
            </a:r>
          </a:p>
          <a:p>
            <a:endParaRPr lang="fr-FR" sz="1400" b="1" dirty="0">
              <a:solidFill>
                <a:srgbClr val="7BBB43"/>
              </a:solidFill>
            </a:endParaRPr>
          </a:p>
          <a:p>
            <a:pPr algn="ctr"/>
            <a:r>
              <a:rPr lang="fr-CA" sz="5400" b="1" dirty="0">
                <a:solidFill>
                  <a:srgbClr val="7BBB4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 + pour la réussite!</a:t>
            </a:r>
            <a:endParaRPr lang="fr-FR" sz="5400" b="1" dirty="0">
              <a:solidFill>
                <a:srgbClr val="7BBB4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21734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5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02" t="11997" r="9364" b="-9539"/>
          <a:stretch/>
        </p:blipFill>
        <p:spPr>
          <a:xfrm>
            <a:off x="-9917" y="0"/>
            <a:ext cx="9201875" cy="7627717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D4C255D4-E395-1444-81D8-955462BEA8A2}"/>
              </a:ext>
            </a:extLst>
          </p:cNvPr>
          <p:cNvSpPr/>
          <p:nvPr/>
        </p:nvSpPr>
        <p:spPr>
          <a:xfrm>
            <a:off x="426926" y="1622784"/>
            <a:ext cx="8117029" cy="3454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CA" b="1" dirty="0">
              <a:solidFill>
                <a:srgbClr val="103C86"/>
              </a:solidFill>
            </a:endParaRPr>
          </a:p>
          <a:p>
            <a:pPr algn="ctr"/>
            <a:endParaRPr lang="fr-CA" b="1" dirty="0">
              <a:solidFill>
                <a:srgbClr val="103C86"/>
              </a:solidFill>
            </a:endParaRPr>
          </a:p>
          <a:p>
            <a:pPr algn="ctr"/>
            <a:r>
              <a:rPr lang="fr-CA" sz="2800" b="1" dirty="0">
                <a:solidFill>
                  <a:srgbClr val="103C86"/>
                </a:solidFill>
              </a:rPr>
              <a:t>Qu’est-ce qui te motive </a:t>
            </a:r>
          </a:p>
          <a:p>
            <a:pPr algn="ctr"/>
            <a:r>
              <a:rPr lang="fr-CA" sz="2800" b="1" dirty="0">
                <a:solidFill>
                  <a:srgbClr val="103C86"/>
                </a:solidFill>
              </a:rPr>
              <a:t>à rester à l’école?</a:t>
            </a:r>
          </a:p>
          <a:p>
            <a:pPr algn="ctr"/>
            <a:endParaRPr lang="fr-CA" sz="2400" b="1" dirty="0">
              <a:solidFill>
                <a:srgbClr val="103C86"/>
              </a:solidFill>
            </a:endParaRPr>
          </a:p>
          <a:p>
            <a:pPr algn="ctr"/>
            <a:endParaRPr lang="fr-CA" b="1" dirty="0">
              <a:solidFill>
                <a:srgbClr val="103C86"/>
              </a:solidFill>
            </a:endParaRPr>
          </a:p>
          <a:p>
            <a:pPr algn="ctr"/>
            <a:r>
              <a:rPr lang="fr-CA" sz="2800" b="1" dirty="0">
                <a:solidFill>
                  <a:srgbClr val="103C86"/>
                </a:solidFill>
              </a:rPr>
              <a:t>Quel geste t’a aidé </a:t>
            </a:r>
          </a:p>
          <a:p>
            <a:pPr algn="ctr"/>
            <a:r>
              <a:rPr lang="fr-CA" sz="2800" b="1" dirty="0">
                <a:solidFill>
                  <a:srgbClr val="103C86"/>
                </a:solidFill>
              </a:rPr>
              <a:t>à persévérer à l’école?</a:t>
            </a:r>
          </a:p>
          <a:p>
            <a:pPr algn="ctr"/>
            <a:endParaRPr lang="fr-CA" b="1" dirty="0">
              <a:solidFill>
                <a:srgbClr val="103C86"/>
              </a:solidFill>
            </a:endParaRPr>
          </a:p>
          <a:p>
            <a:pPr algn="ctr"/>
            <a:endParaRPr lang="fr-CA" b="1" dirty="0">
              <a:solidFill>
                <a:srgbClr val="103C86"/>
              </a:solidFill>
            </a:endParaRPr>
          </a:p>
        </p:txBody>
      </p:sp>
      <p:sp>
        <p:nvSpPr>
          <p:cNvPr id="12" name="Titre 1"/>
          <p:cNvSpPr txBox="1">
            <a:spLocks/>
          </p:cNvSpPr>
          <p:nvPr/>
        </p:nvSpPr>
        <p:spPr>
          <a:xfrm>
            <a:off x="1933223" y="587756"/>
            <a:ext cx="5104436" cy="215189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CA" sz="4800" dirty="0">
              <a:solidFill>
                <a:srgbClr val="92D050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grpSp>
        <p:nvGrpSpPr>
          <p:cNvPr id="30" name="Groupe 29">
            <a:extLst>
              <a:ext uri="{FF2B5EF4-FFF2-40B4-BE49-F238E27FC236}">
                <a16:creationId xmlns:a16="http://schemas.microsoft.com/office/drawing/2014/main" id="{E1E666B5-3CFC-6447-AD31-E58AE76A1E1A}"/>
              </a:ext>
            </a:extLst>
          </p:cNvPr>
          <p:cNvGrpSpPr/>
          <p:nvPr/>
        </p:nvGrpSpPr>
        <p:grpSpPr>
          <a:xfrm>
            <a:off x="2558738" y="2066265"/>
            <a:ext cx="3839741" cy="1033389"/>
            <a:chOff x="2014472" y="3306927"/>
            <a:chExt cx="5225189" cy="1406256"/>
          </a:xfrm>
        </p:grpSpPr>
        <p:pic>
          <p:nvPicPr>
            <p:cNvPr id="31" name="Image 30">
              <a:extLst>
                <a:ext uri="{FF2B5EF4-FFF2-40B4-BE49-F238E27FC236}">
                  <a16:creationId xmlns:a16="http://schemas.microsoft.com/office/drawing/2014/main" id="{419C32E5-92D4-844E-926D-82A0D3AF2E5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3206" b="73478"/>
            <a:stretch/>
          </p:blipFill>
          <p:spPr>
            <a:xfrm>
              <a:off x="2014472" y="3306927"/>
              <a:ext cx="494921" cy="489895"/>
            </a:xfrm>
            <a:prstGeom prst="rect">
              <a:avLst/>
            </a:prstGeom>
          </p:spPr>
        </p:pic>
        <p:pic>
          <p:nvPicPr>
            <p:cNvPr id="32" name="Image 31">
              <a:extLst>
                <a:ext uri="{FF2B5EF4-FFF2-40B4-BE49-F238E27FC236}">
                  <a16:creationId xmlns:a16="http://schemas.microsoft.com/office/drawing/2014/main" id="{49919ACD-6123-C44B-83D2-E54B3A2A6F4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t="73871" r="73205" b="-393"/>
            <a:stretch/>
          </p:blipFill>
          <p:spPr>
            <a:xfrm>
              <a:off x="2014474" y="4223288"/>
              <a:ext cx="494920" cy="489895"/>
            </a:xfrm>
            <a:prstGeom prst="rect">
              <a:avLst/>
            </a:prstGeom>
          </p:spPr>
        </p:pic>
        <p:pic>
          <p:nvPicPr>
            <p:cNvPr id="33" name="Image 32">
              <a:extLst>
                <a:ext uri="{FF2B5EF4-FFF2-40B4-BE49-F238E27FC236}">
                  <a16:creationId xmlns:a16="http://schemas.microsoft.com/office/drawing/2014/main" id="{907AF917-2A68-144F-8BC6-077A43F3CA7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686" t="72794" r="-480" b="684"/>
            <a:stretch/>
          </p:blipFill>
          <p:spPr>
            <a:xfrm>
              <a:off x="6744740" y="4223288"/>
              <a:ext cx="494921" cy="489895"/>
            </a:xfrm>
            <a:prstGeom prst="rect">
              <a:avLst/>
            </a:prstGeom>
          </p:spPr>
        </p:pic>
        <p:pic>
          <p:nvPicPr>
            <p:cNvPr id="34" name="Image 33">
              <a:extLst>
                <a:ext uri="{FF2B5EF4-FFF2-40B4-BE49-F238E27FC236}">
                  <a16:creationId xmlns:a16="http://schemas.microsoft.com/office/drawing/2014/main" id="{867FE940-D9C8-5141-9A4D-223E69DC9F6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075" t="306" r="131" b="73172"/>
            <a:stretch/>
          </p:blipFill>
          <p:spPr>
            <a:xfrm>
              <a:off x="6744740" y="3306927"/>
              <a:ext cx="494921" cy="489895"/>
            </a:xfrm>
            <a:prstGeom prst="rect">
              <a:avLst/>
            </a:prstGeom>
          </p:spPr>
        </p:pic>
      </p:grpSp>
      <p:grpSp>
        <p:nvGrpSpPr>
          <p:cNvPr id="44" name="Groupe 43">
            <a:extLst>
              <a:ext uri="{FF2B5EF4-FFF2-40B4-BE49-F238E27FC236}">
                <a16:creationId xmlns:a16="http://schemas.microsoft.com/office/drawing/2014/main" id="{67AB5518-8A38-A14B-BE61-981CE9296A45}"/>
              </a:ext>
            </a:extLst>
          </p:cNvPr>
          <p:cNvGrpSpPr/>
          <p:nvPr/>
        </p:nvGrpSpPr>
        <p:grpSpPr>
          <a:xfrm rot="10800000">
            <a:off x="6698529" y="1826496"/>
            <a:ext cx="1703996" cy="2777211"/>
            <a:chOff x="660708" y="2439048"/>
            <a:chExt cx="1703996" cy="2777211"/>
          </a:xfrm>
        </p:grpSpPr>
        <p:pic>
          <p:nvPicPr>
            <p:cNvPr id="45" name="Image 44">
              <a:extLst>
                <a:ext uri="{FF2B5EF4-FFF2-40B4-BE49-F238E27FC236}">
                  <a16:creationId xmlns:a16="http://schemas.microsoft.com/office/drawing/2014/main" id="{74627204-300D-034D-95BA-7C316D8AC71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t="50000" r="47409"/>
            <a:stretch/>
          </p:blipFill>
          <p:spPr>
            <a:xfrm rot="10800000">
              <a:off x="696168" y="2439048"/>
              <a:ext cx="848860" cy="1133470"/>
            </a:xfrm>
            <a:prstGeom prst="rect">
              <a:avLst/>
            </a:prstGeom>
          </p:spPr>
        </p:pic>
        <p:pic>
          <p:nvPicPr>
            <p:cNvPr id="46" name="Image 45">
              <a:extLst>
                <a:ext uri="{FF2B5EF4-FFF2-40B4-BE49-F238E27FC236}">
                  <a16:creationId xmlns:a16="http://schemas.microsoft.com/office/drawing/2014/main" id="{0336B3EB-8CEB-EB4E-89D5-D76D3316CA1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t="50000" r="47409"/>
            <a:stretch/>
          </p:blipFill>
          <p:spPr>
            <a:xfrm rot="10800000">
              <a:off x="660708" y="4082789"/>
              <a:ext cx="848860" cy="1133470"/>
            </a:xfrm>
            <a:prstGeom prst="rect">
              <a:avLst/>
            </a:prstGeom>
          </p:spPr>
        </p:pic>
        <p:pic>
          <p:nvPicPr>
            <p:cNvPr id="47" name="Image 46">
              <a:extLst>
                <a:ext uri="{FF2B5EF4-FFF2-40B4-BE49-F238E27FC236}">
                  <a16:creationId xmlns:a16="http://schemas.microsoft.com/office/drawing/2014/main" id="{9772F091-4FFD-0846-9170-E78D0E9139D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t="50000" r="47409"/>
            <a:stretch/>
          </p:blipFill>
          <p:spPr>
            <a:xfrm rot="10800000">
              <a:off x="1515844" y="3270234"/>
              <a:ext cx="848860" cy="1133470"/>
            </a:xfrm>
            <a:prstGeom prst="rect">
              <a:avLst/>
            </a:prstGeom>
          </p:spPr>
        </p:pic>
      </p:grpSp>
      <p:grpSp>
        <p:nvGrpSpPr>
          <p:cNvPr id="48" name="Groupe 47">
            <a:extLst>
              <a:ext uri="{FF2B5EF4-FFF2-40B4-BE49-F238E27FC236}">
                <a16:creationId xmlns:a16="http://schemas.microsoft.com/office/drawing/2014/main" id="{24992C31-D817-9140-89B0-BB1BFDD93743}"/>
              </a:ext>
            </a:extLst>
          </p:cNvPr>
          <p:cNvGrpSpPr/>
          <p:nvPr/>
        </p:nvGrpSpPr>
        <p:grpSpPr>
          <a:xfrm>
            <a:off x="520879" y="1961378"/>
            <a:ext cx="1703996" cy="2777211"/>
            <a:chOff x="660708" y="2439048"/>
            <a:chExt cx="1703996" cy="2777211"/>
          </a:xfrm>
        </p:grpSpPr>
        <p:pic>
          <p:nvPicPr>
            <p:cNvPr id="49" name="Image 48">
              <a:extLst>
                <a:ext uri="{FF2B5EF4-FFF2-40B4-BE49-F238E27FC236}">
                  <a16:creationId xmlns:a16="http://schemas.microsoft.com/office/drawing/2014/main" id="{64FDC167-1A8A-1C4F-8BE9-27995AD9C1B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t="50000" r="47409"/>
            <a:stretch/>
          </p:blipFill>
          <p:spPr>
            <a:xfrm rot="10800000">
              <a:off x="696168" y="2439048"/>
              <a:ext cx="848860" cy="1133470"/>
            </a:xfrm>
            <a:prstGeom prst="rect">
              <a:avLst/>
            </a:prstGeom>
          </p:spPr>
        </p:pic>
        <p:pic>
          <p:nvPicPr>
            <p:cNvPr id="50" name="Image 49">
              <a:extLst>
                <a:ext uri="{FF2B5EF4-FFF2-40B4-BE49-F238E27FC236}">
                  <a16:creationId xmlns:a16="http://schemas.microsoft.com/office/drawing/2014/main" id="{00EE5407-48A8-EB4E-AA4D-0779BB71C42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t="50000" r="47409"/>
            <a:stretch/>
          </p:blipFill>
          <p:spPr>
            <a:xfrm rot="10800000">
              <a:off x="660708" y="4082789"/>
              <a:ext cx="848860" cy="1133470"/>
            </a:xfrm>
            <a:prstGeom prst="rect">
              <a:avLst/>
            </a:prstGeom>
          </p:spPr>
        </p:pic>
        <p:pic>
          <p:nvPicPr>
            <p:cNvPr id="51" name="Image 50">
              <a:extLst>
                <a:ext uri="{FF2B5EF4-FFF2-40B4-BE49-F238E27FC236}">
                  <a16:creationId xmlns:a16="http://schemas.microsoft.com/office/drawing/2014/main" id="{E2D2EF90-2BCC-4E46-9D87-D71662A96DD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t="50000" r="47409"/>
            <a:stretch/>
          </p:blipFill>
          <p:spPr>
            <a:xfrm rot="10800000">
              <a:off x="1515844" y="3270234"/>
              <a:ext cx="848860" cy="1133470"/>
            </a:xfrm>
            <a:prstGeom prst="rect">
              <a:avLst/>
            </a:prstGeom>
          </p:spPr>
        </p:pic>
      </p:grpSp>
      <p:grpSp>
        <p:nvGrpSpPr>
          <p:cNvPr id="2" name="Groupe 1">
            <a:extLst>
              <a:ext uri="{FF2B5EF4-FFF2-40B4-BE49-F238E27FC236}">
                <a16:creationId xmlns:a16="http://schemas.microsoft.com/office/drawing/2014/main" id="{14DAE15E-6941-CC48-B236-4784098819BB}"/>
              </a:ext>
            </a:extLst>
          </p:cNvPr>
          <p:cNvGrpSpPr/>
          <p:nvPr/>
        </p:nvGrpSpPr>
        <p:grpSpPr>
          <a:xfrm>
            <a:off x="2565973" y="3654663"/>
            <a:ext cx="3839741" cy="1034382"/>
            <a:chOff x="2558738" y="3728419"/>
            <a:chExt cx="3839741" cy="1034382"/>
          </a:xfrm>
        </p:grpSpPr>
        <p:pic>
          <p:nvPicPr>
            <p:cNvPr id="23" name="Image 22">
              <a:extLst>
                <a:ext uri="{FF2B5EF4-FFF2-40B4-BE49-F238E27FC236}">
                  <a16:creationId xmlns:a16="http://schemas.microsoft.com/office/drawing/2014/main" id="{2A2F254B-8B89-7F4A-9868-1634520D4A7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3206" b="73478"/>
            <a:stretch/>
          </p:blipFill>
          <p:spPr>
            <a:xfrm>
              <a:off x="2558738" y="3728419"/>
              <a:ext cx="363694" cy="360000"/>
            </a:xfrm>
            <a:prstGeom prst="rect">
              <a:avLst/>
            </a:prstGeom>
          </p:spPr>
        </p:pic>
        <p:pic>
          <p:nvPicPr>
            <p:cNvPr id="24" name="Image 23">
              <a:extLst>
                <a:ext uri="{FF2B5EF4-FFF2-40B4-BE49-F238E27FC236}">
                  <a16:creationId xmlns:a16="http://schemas.microsoft.com/office/drawing/2014/main" id="{B9CEC3B1-275E-8442-A9EF-766940E5AF8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t="73871" r="73205" b="-393"/>
            <a:stretch/>
          </p:blipFill>
          <p:spPr>
            <a:xfrm>
              <a:off x="2558739" y="4402801"/>
              <a:ext cx="363693" cy="360000"/>
            </a:xfrm>
            <a:prstGeom prst="rect">
              <a:avLst/>
            </a:prstGeom>
          </p:spPr>
        </p:pic>
        <p:pic>
          <p:nvPicPr>
            <p:cNvPr id="25" name="Image 24">
              <a:extLst>
                <a:ext uri="{FF2B5EF4-FFF2-40B4-BE49-F238E27FC236}">
                  <a16:creationId xmlns:a16="http://schemas.microsoft.com/office/drawing/2014/main" id="{69412543-96CA-5B49-AECA-753D4A01AE9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686" t="72794" r="-480" b="684"/>
            <a:stretch/>
          </p:blipFill>
          <p:spPr>
            <a:xfrm>
              <a:off x="6034785" y="4378589"/>
              <a:ext cx="363694" cy="360000"/>
            </a:xfrm>
            <a:prstGeom prst="rect">
              <a:avLst/>
            </a:prstGeom>
          </p:spPr>
        </p:pic>
        <p:pic>
          <p:nvPicPr>
            <p:cNvPr id="26" name="Image 25">
              <a:extLst>
                <a:ext uri="{FF2B5EF4-FFF2-40B4-BE49-F238E27FC236}">
                  <a16:creationId xmlns:a16="http://schemas.microsoft.com/office/drawing/2014/main" id="{9227AE42-37F9-C34F-AE07-3455A5CC24A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075" t="306" r="131" b="73172"/>
            <a:stretch/>
          </p:blipFill>
          <p:spPr>
            <a:xfrm>
              <a:off x="6034786" y="3728419"/>
              <a:ext cx="363693" cy="360000"/>
            </a:xfrm>
            <a:prstGeom prst="rect">
              <a:avLst/>
            </a:prstGeom>
          </p:spPr>
        </p:pic>
      </p:grpSp>
      <p:pic>
        <p:nvPicPr>
          <p:cNvPr id="27" name="Image 26">
            <a:extLst>
              <a:ext uri="{FF2B5EF4-FFF2-40B4-BE49-F238E27FC236}">
                <a16:creationId xmlns:a16="http://schemas.microsoft.com/office/drawing/2014/main" id="{18FBF4CC-7DF6-6E40-BE02-FBB03802E3A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143857" y="5979595"/>
            <a:ext cx="2268286" cy="878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2707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113"/>
          <p:cNvSpPr txBox="1">
            <a:spLocks/>
          </p:cNvSpPr>
          <p:nvPr/>
        </p:nvSpPr>
        <p:spPr>
          <a:xfrm>
            <a:off x="334538" y="296376"/>
            <a:ext cx="8463774" cy="1143000"/>
          </a:xfrm>
          <a:prstGeom prst="rect">
            <a:avLst/>
          </a:prstGeom>
          <a:solidFill>
            <a:srgbClr val="B792B2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indent="-279393">
              <a:spcBef>
                <a:spcPts val="0"/>
              </a:spcBef>
              <a:buClr>
                <a:schemeClr val="dk1"/>
              </a:buClr>
              <a:buSzPts val="4400"/>
            </a:pPr>
            <a:endParaRPr lang="fr-CA" sz="4000" dirty="0">
              <a:solidFill>
                <a:schemeClr val="bg1"/>
              </a:solidFill>
              <a:latin typeface="+mn-lt"/>
              <a:ea typeface="Open Sans ExtraBold" panose="020B0906030804020204" pitchFamily="34" charset="0"/>
              <a:cs typeface="Open Sans ExtraBold" panose="020B0906030804020204" pitchFamily="34" charset="0"/>
              <a:sym typeface="Arial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03978" y="2009102"/>
            <a:ext cx="721950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fr-CA" sz="2200" dirty="0"/>
          </a:p>
          <a:p>
            <a:pPr marL="457189" indent="-457189">
              <a:buFont typeface="Arial" panose="020B0604020202020204" pitchFamily="34" charset="0"/>
              <a:buChar char="•"/>
            </a:pPr>
            <a:endParaRPr lang="fr-CA" sz="2200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8D7DB169-C5BE-6E4A-B2DB-0D6C281DB8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7203491" y="-326431"/>
            <a:ext cx="1614078" cy="2266940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7A6AC606-7B90-DC42-8DD1-4BB7296AC3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326431" y="4997390"/>
            <a:ext cx="1614078" cy="226694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67B9A3A-2091-5C48-A8D8-E3AFDCB97C10}"/>
              </a:ext>
            </a:extLst>
          </p:cNvPr>
          <p:cNvSpPr/>
          <p:nvPr/>
        </p:nvSpPr>
        <p:spPr>
          <a:xfrm>
            <a:off x="619792" y="575488"/>
            <a:ext cx="789326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fr-FR" sz="3000" b="1" dirty="0">
                <a:solidFill>
                  <a:schemeClr val="bg1"/>
                </a:solidFill>
              </a:rPr>
              <a:t>Vox pop </a:t>
            </a:r>
            <a:r>
              <a:rPr lang="fr-FR" sz="3000" b="1" i="1" dirty="0">
                <a:solidFill>
                  <a:schemeClr val="bg1"/>
                </a:solidFill>
              </a:rPr>
              <a:t>Motivation et persévérance scolaire</a:t>
            </a:r>
            <a:endParaRPr lang="fr-CA" sz="3000" b="1" i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Média en ligne 1" descr="Vox pop - Journées de la persévérance scolaire 2020">
            <a:hlinkClick r:id="" action="ppaction://media"/>
            <a:extLst>
              <a:ext uri="{FF2B5EF4-FFF2-40B4-BE49-F238E27FC236}">
                <a16:creationId xmlns:a16="http://schemas.microsoft.com/office/drawing/2014/main" id="{E8059B9F-DCAA-5749-8C38-786B469FCB79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1307777" y="1910454"/>
            <a:ext cx="6517293" cy="3682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3498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113"/>
          <p:cNvSpPr txBox="1">
            <a:spLocks/>
          </p:cNvSpPr>
          <p:nvPr/>
        </p:nvSpPr>
        <p:spPr>
          <a:xfrm>
            <a:off x="334538" y="296376"/>
            <a:ext cx="8463774" cy="1143000"/>
          </a:xfrm>
          <a:prstGeom prst="rect">
            <a:avLst/>
          </a:prstGeom>
          <a:solidFill>
            <a:srgbClr val="B792B2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indent="-279393">
              <a:spcBef>
                <a:spcPts val="0"/>
              </a:spcBef>
              <a:buClr>
                <a:schemeClr val="dk1"/>
              </a:buClr>
              <a:buSzPts val="4400"/>
            </a:pPr>
            <a:endParaRPr lang="fr-CA" sz="4000" dirty="0">
              <a:solidFill>
                <a:schemeClr val="bg1"/>
              </a:solidFill>
              <a:latin typeface="+mn-lt"/>
              <a:ea typeface="Open Sans ExtraBold" panose="020B0906030804020204" pitchFamily="34" charset="0"/>
              <a:cs typeface="Open Sans ExtraBold" panose="020B0906030804020204" pitchFamily="34" charset="0"/>
              <a:sym typeface="Arial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03978" y="2009102"/>
            <a:ext cx="721950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fr-CA" sz="2200" dirty="0"/>
          </a:p>
          <a:p>
            <a:pPr marL="457189" indent="-457189">
              <a:buFont typeface="Arial" panose="020B0604020202020204" pitchFamily="34" charset="0"/>
              <a:buChar char="•"/>
            </a:pPr>
            <a:endParaRPr lang="fr-CA" sz="2200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8D7DB169-C5BE-6E4A-B2DB-0D6C281DB8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7203491" y="-326431"/>
            <a:ext cx="1614078" cy="2266940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7A6AC606-7B90-DC42-8DD1-4BB7296AC3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326431" y="4997390"/>
            <a:ext cx="1614078" cy="226694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67B9A3A-2091-5C48-A8D8-E3AFDCB97C10}"/>
              </a:ext>
            </a:extLst>
          </p:cNvPr>
          <p:cNvSpPr/>
          <p:nvPr/>
        </p:nvSpPr>
        <p:spPr>
          <a:xfrm>
            <a:off x="1865952" y="513933"/>
            <a:ext cx="489555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4000" b="1" dirty="0">
                <a:solidFill>
                  <a:schemeClr val="bg1"/>
                </a:solidFill>
              </a:rPr>
              <a:t>Réflexion individuelle</a:t>
            </a:r>
            <a:endParaRPr lang="fr-CA" sz="4000" dirty="0">
              <a:solidFill>
                <a:schemeClr val="bg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CB43361-BFAA-A346-B7F7-70BCD3146D66}"/>
              </a:ext>
            </a:extLst>
          </p:cNvPr>
          <p:cNvSpPr/>
          <p:nvPr/>
        </p:nvSpPr>
        <p:spPr>
          <a:xfrm>
            <a:off x="927401" y="2009102"/>
            <a:ext cx="7278048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fr-CA" sz="3200" b="1" dirty="0">
                <a:solidFill>
                  <a:srgbClr val="103C8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Quel geste ou quelle personne t'a aidé(e) à aimer l'école et à persévérer, de ton enfance à aujourd'hui? </a:t>
            </a:r>
          </a:p>
          <a:p>
            <a:pPr algn="ctr">
              <a:spcAft>
                <a:spcPts val="0"/>
              </a:spcAft>
            </a:pPr>
            <a:endParaRPr lang="fr-CA" sz="1000" b="1" dirty="0">
              <a:solidFill>
                <a:srgbClr val="103C86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fr-CA" sz="3200" b="1" dirty="0">
                <a:solidFill>
                  <a:srgbClr val="103C8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Pourquoi?</a:t>
            </a:r>
            <a:endParaRPr lang="fr-CA" sz="3200" b="1" dirty="0">
              <a:solidFill>
                <a:srgbClr val="103C86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234E023-26FF-DB43-B4E4-50B02ED1704B}"/>
              </a:ext>
            </a:extLst>
          </p:cNvPr>
          <p:cNvSpPr/>
          <p:nvPr/>
        </p:nvSpPr>
        <p:spPr>
          <a:xfrm>
            <a:off x="3906168" y="4631323"/>
            <a:ext cx="4892143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fr-FR" sz="3200" b="1" dirty="0">
                <a:solidFill>
                  <a:srgbClr val="7BBB4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Rédaction du carton +</a:t>
            </a:r>
          </a:p>
          <a:p>
            <a:pPr>
              <a:spcAft>
                <a:spcPts val="0"/>
              </a:spcAft>
            </a:pPr>
            <a:endParaRPr lang="fr-CA" sz="800" b="1" dirty="0">
              <a:solidFill>
                <a:srgbClr val="7BBB43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fr-FR" sz="3200" b="1" dirty="0">
                <a:solidFill>
                  <a:srgbClr val="103C8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Inscris un geste qui compte pour toi sur le carton +.</a:t>
            </a:r>
            <a:endParaRPr lang="fr-CA" sz="3200" b="1" dirty="0">
              <a:solidFill>
                <a:srgbClr val="103C86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89264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113"/>
          <p:cNvSpPr txBox="1">
            <a:spLocks/>
          </p:cNvSpPr>
          <p:nvPr/>
        </p:nvSpPr>
        <p:spPr>
          <a:xfrm>
            <a:off x="334538" y="296376"/>
            <a:ext cx="8463774" cy="1143000"/>
          </a:xfrm>
          <a:prstGeom prst="rect">
            <a:avLst/>
          </a:prstGeom>
          <a:solidFill>
            <a:srgbClr val="B792B2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indent="-279393">
              <a:spcBef>
                <a:spcPts val="0"/>
              </a:spcBef>
              <a:buClr>
                <a:schemeClr val="dk1"/>
              </a:buClr>
              <a:buSzPts val="4400"/>
            </a:pPr>
            <a:endParaRPr lang="fr-CA" sz="4000" dirty="0">
              <a:solidFill>
                <a:schemeClr val="bg1"/>
              </a:solidFill>
              <a:latin typeface="+mn-lt"/>
              <a:ea typeface="Open Sans ExtraBold" panose="020B0906030804020204" pitchFamily="34" charset="0"/>
              <a:cs typeface="Open Sans ExtraBold" panose="020B0906030804020204" pitchFamily="34" charset="0"/>
              <a:sym typeface="Arial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03978" y="2009102"/>
            <a:ext cx="721950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fr-CA" sz="2200" dirty="0"/>
          </a:p>
          <a:p>
            <a:pPr marL="457189" indent="-457189">
              <a:buFont typeface="Arial" panose="020B0604020202020204" pitchFamily="34" charset="0"/>
              <a:buChar char="•"/>
            </a:pPr>
            <a:endParaRPr lang="fr-CA" sz="2200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8D7DB169-C5BE-6E4A-B2DB-0D6C281DB8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7203491" y="-326431"/>
            <a:ext cx="1614078" cy="2266940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7A6AC606-7B90-DC42-8DD1-4BB7296AC3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326431" y="4997390"/>
            <a:ext cx="1614078" cy="226694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67B9A3A-2091-5C48-A8D8-E3AFDCB97C10}"/>
              </a:ext>
            </a:extLst>
          </p:cNvPr>
          <p:cNvSpPr/>
          <p:nvPr/>
        </p:nvSpPr>
        <p:spPr>
          <a:xfrm>
            <a:off x="1379463" y="513933"/>
            <a:ext cx="637392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4000" b="1" dirty="0">
                <a:solidFill>
                  <a:schemeClr val="bg1"/>
                </a:solidFill>
              </a:rPr>
              <a:t>Échange en équipes de deux</a:t>
            </a:r>
            <a:endParaRPr lang="fr-CA" sz="4000" b="1" dirty="0">
              <a:solidFill>
                <a:schemeClr val="bg1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40D32D5-B9D0-7A47-980B-5BCA92F6A2FD}"/>
              </a:ext>
            </a:extLst>
          </p:cNvPr>
          <p:cNvSpPr/>
          <p:nvPr/>
        </p:nvSpPr>
        <p:spPr>
          <a:xfrm>
            <a:off x="763352" y="2643712"/>
            <a:ext cx="7606145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fr-FR" sz="3600" b="1" dirty="0">
                <a:solidFill>
                  <a:srgbClr val="103C8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Qu'avez-vous écrit sur vos cartons +?</a:t>
            </a: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endParaRPr lang="fr-CA" sz="2400" b="1" dirty="0">
              <a:solidFill>
                <a:srgbClr val="103C86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fr-FR" sz="3600" b="1" dirty="0">
                <a:solidFill>
                  <a:srgbClr val="103C8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Racontez pourquoi vous avez choisi ce geste ou cette personne.</a:t>
            </a:r>
            <a:endParaRPr lang="fr-CA" sz="3600" b="1" dirty="0">
              <a:solidFill>
                <a:srgbClr val="103C86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03061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113"/>
          <p:cNvSpPr txBox="1">
            <a:spLocks/>
          </p:cNvSpPr>
          <p:nvPr/>
        </p:nvSpPr>
        <p:spPr>
          <a:xfrm>
            <a:off x="334538" y="296376"/>
            <a:ext cx="8463774" cy="1143000"/>
          </a:xfrm>
          <a:prstGeom prst="rect">
            <a:avLst/>
          </a:prstGeom>
          <a:solidFill>
            <a:srgbClr val="B792B2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indent="-279393">
              <a:spcBef>
                <a:spcPts val="0"/>
              </a:spcBef>
              <a:buClr>
                <a:schemeClr val="dk1"/>
              </a:buClr>
              <a:buSzPts val="4400"/>
            </a:pPr>
            <a:endParaRPr lang="fr-CA" sz="4000" dirty="0">
              <a:solidFill>
                <a:schemeClr val="bg1"/>
              </a:solidFill>
              <a:latin typeface="+mn-lt"/>
              <a:ea typeface="Open Sans ExtraBold" panose="020B0906030804020204" pitchFamily="34" charset="0"/>
              <a:cs typeface="Open Sans ExtraBold" panose="020B0906030804020204" pitchFamily="34" charset="0"/>
              <a:sym typeface="Arial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03978" y="2009102"/>
            <a:ext cx="721950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fr-CA" sz="2200" dirty="0"/>
          </a:p>
          <a:p>
            <a:pPr marL="457189" indent="-457189">
              <a:buFont typeface="Arial" panose="020B0604020202020204" pitchFamily="34" charset="0"/>
              <a:buChar char="•"/>
            </a:pPr>
            <a:endParaRPr lang="fr-CA" sz="2200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8D7DB169-C5BE-6E4A-B2DB-0D6C281DB8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7203491" y="-326431"/>
            <a:ext cx="1614078" cy="2266940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7A6AC606-7B90-DC42-8DD1-4BB7296AC3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326431" y="4997390"/>
            <a:ext cx="1614078" cy="226694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67B9A3A-2091-5C48-A8D8-E3AFDCB97C10}"/>
              </a:ext>
            </a:extLst>
          </p:cNvPr>
          <p:cNvSpPr/>
          <p:nvPr/>
        </p:nvSpPr>
        <p:spPr>
          <a:xfrm>
            <a:off x="1678972" y="513933"/>
            <a:ext cx="526951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4000" b="1" dirty="0">
                <a:solidFill>
                  <a:schemeClr val="bg1"/>
                </a:solidFill>
              </a:rPr>
              <a:t>Retour en grand groupe</a:t>
            </a:r>
            <a:endParaRPr lang="fr-CA" sz="4000" dirty="0">
              <a:solidFill>
                <a:schemeClr val="bg1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40D32D5-B9D0-7A47-980B-5BCA92F6A2FD}"/>
              </a:ext>
            </a:extLst>
          </p:cNvPr>
          <p:cNvSpPr/>
          <p:nvPr/>
        </p:nvSpPr>
        <p:spPr>
          <a:xfrm>
            <a:off x="703977" y="2009102"/>
            <a:ext cx="624451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3600" b="1" dirty="0">
                <a:solidFill>
                  <a:srgbClr val="103C86"/>
                </a:solidFill>
              </a:rPr>
              <a:t>Quel geste ou quelle personne a été un + pour ta réussite? </a:t>
            </a:r>
            <a:endParaRPr lang="fr-CA" sz="3600" b="1" dirty="0">
              <a:solidFill>
                <a:srgbClr val="103C86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C78CE29-68E1-114C-9E12-01A7DF60A18F}"/>
              </a:ext>
            </a:extLst>
          </p:cNvPr>
          <p:cNvSpPr/>
          <p:nvPr/>
        </p:nvSpPr>
        <p:spPr>
          <a:xfrm>
            <a:off x="2909455" y="3885219"/>
            <a:ext cx="5735781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fr-FR" sz="3200" b="1" dirty="0">
                <a:solidFill>
                  <a:srgbClr val="7BBB4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Création d'une murale </a:t>
            </a:r>
          </a:p>
          <a:p>
            <a:pPr>
              <a:spcAft>
                <a:spcPts val="0"/>
              </a:spcAft>
            </a:pPr>
            <a:r>
              <a:rPr lang="fr-FR" sz="3200" b="1" dirty="0">
                <a:solidFill>
                  <a:srgbClr val="7BBB4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collective avec les cartons +</a:t>
            </a:r>
          </a:p>
          <a:p>
            <a:pPr>
              <a:spcAft>
                <a:spcPts val="0"/>
              </a:spcAft>
            </a:pPr>
            <a:endParaRPr lang="fr-CA" sz="800" dirty="0">
              <a:solidFill>
                <a:srgbClr val="7BBB43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fr-FR" sz="3200" b="1" dirty="0">
                <a:solidFill>
                  <a:srgbClr val="103C8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Ensemble, une murale avec tous ces gestes +++. Soyons créatifs!</a:t>
            </a:r>
            <a:endParaRPr lang="fr-CA" sz="3200" b="1" dirty="0">
              <a:solidFill>
                <a:srgbClr val="103C86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67249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5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02" t="11997" r="9364" b="-9539"/>
          <a:stretch/>
        </p:blipFill>
        <p:spPr>
          <a:xfrm>
            <a:off x="-9917" y="0"/>
            <a:ext cx="9201875" cy="7627717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D4C255D4-E395-1444-81D8-955462BEA8A2}"/>
              </a:ext>
            </a:extLst>
          </p:cNvPr>
          <p:cNvSpPr/>
          <p:nvPr/>
        </p:nvSpPr>
        <p:spPr>
          <a:xfrm>
            <a:off x="426926" y="1934075"/>
            <a:ext cx="8117029" cy="3454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CA" b="1" dirty="0">
              <a:solidFill>
                <a:srgbClr val="103C86"/>
              </a:solidFill>
            </a:endParaRPr>
          </a:p>
          <a:p>
            <a:pPr algn="ctr"/>
            <a:endParaRPr lang="fr-CA" b="1" dirty="0">
              <a:solidFill>
                <a:srgbClr val="103C86"/>
              </a:solidFill>
            </a:endParaRPr>
          </a:p>
          <a:p>
            <a:pPr algn="ctr"/>
            <a:r>
              <a:rPr lang="fr-FR" sz="2800" b="1" dirty="0">
                <a:solidFill>
                  <a:srgbClr val="103C86"/>
                </a:solidFill>
              </a:rPr>
              <a:t>Qu'avons-nous appris </a:t>
            </a:r>
          </a:p>
          <a:p>
            <a:pPr algn="ctr"/>
            <a:r>
              <a:rPr lang="fr-FR" sz="2800" b="1" dirty="0">
                <a:solidFill>
                  <a:srgbClr val="103C86"/>
                </a:solidFill>
              </a:rPr>
              <a:t>sur la réussite?</a:t>
            </a:r>
            <a:endParaRPr lang="fr-CA" sz="2800" b="1" dirty="0">
              <a:solidFill>
                <a:srgbClr val="103C86"/>
              </a:solidFill>
            </a:endParaRPr>
          </a:p>
          <a:p>
            <a:pPr algn="ctr"/>
            <a:endParaRPr lang="fr-CA" b="1" dirty="0">
              <a:solidFill>
                <a:srgbClr val="103C86"/>
              </a:solidFill>
            </a:endParaRPr>
          </a:p>
          <a:p>
            <a:pPr algn="ctr"/>
            <a:endParaRPr lang="fr-CA" b="1" dirty="0">
              <a:solidFill>
                <a:srgbClr val="103C86"/>
              </a:solidFill>
            </a:endParaRPr>
          </a:p>
          <a:p>
            <a:pPr algn="ctr"/>
            <a:r>
              <a:rPr lang="fr-FR" sz="2800" b="1" dirty="0">
                <a:solidFill>
                  <a:srgbClr val="103C86"/>
                </a:solidFill>
              </a:rPr>
              <a:t>Comment cette réflexion pourrait-elle </a:t>
            </a:r>
          </a:p>
          <a:p>
            <a:pPr algn="ctr"/>
            <a:r>
              <a:rPr lang="fr-FR" sz="2800" b="1" dirty="0">
                <a:solidFill>
                  <a:srgbClr val="103C86"/>
                </a:solidFill>
              </a:rPr>
              <a:t>nous aider dans notre persévérance scolaire?</a:t>
            </a:r>
            <a:endParaRPr lang="fr-CA" sz="2800" b="1" dirty="0">
              <a:solidFill>
                <a:srgbClr val="103C86"/>
              </a:solidFill>
            </a:endParaRPr>
          </a:p>
        </p:txBody>
      </p:sp>
      <p:sp>
        <p:nvSpPr>
          <p:cNvPr id="12" name="Titre 1"/>
          <p:cNvSpPr txBox="1">
            <a:spLocks/>
          </p:cNvSpPr>
          <p:nvPr/>
        </p:nvSpPr>
        <p:spPr>
          <a:xfrm>
            <a:off x="1933223" y="587756"/>
            <a:ext cx="5104436" cy="215189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CA" sz="4800" dirty="0">
              <a:solidFill>
                <a:srgbClr val="92D050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grpSp>
        <p:nvGrpSpPr>
          <p:cNvPr id="30" name="Groupe 29">
            <a:extLst>
              <a:ext uri="{FF2B5EF4-FFF2-40B4-BE49-F238E27FC236}">
                <a16:creationId xmlns:a16="http://schemas.microsoft.com/office/drawing/2014/main" id="{E1E666B5-3CFC-6447-AD31-E58AE76A1E1A}"/>
              </a:ext>
            </a:extLst>
          </p:cNvPr>
          <p:cNvGrpSpPr/>
          <p:nvPr/>
        </p:nvGrpSpPr>
        <p:grpSpPr>
          <a:xfrm>
            <a:off x="2642835" y="2379657"/>
            <a:ext cx="3647842" cy="1063423"/>
            <a:chOff x="2130828" y="3458099"/>
            <a:chExt cx="4964050" cy="1447124"/>
          </a:xfrm>
        </p:grpSpPr>
        <p:pic>
          <p:nvPicPr>
            <p:cNvPr id="31" name="Image 30">
              <a:extLst>
                <a:ext uri="{FF2B5EF4-FFF2-40B4-BE49-F238E27FC236}">
                  <a16:creationId xmlns:a16="http://schemas.microsoft.com/office/drawing/2014/main" id="{419C32E5-92D4-844E-926D-82A0D3AF2E5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3206" b="73478"/>
            <a:stretch/>
          </p:blipFill>
          <p:spPr>
            <a:xfrm>
              <a:off x="2130828" y="3458099"/>
              <a:ext cx="494921" cy="489894"/>
            </a:xfrm>
            <a:prstGeom prst="rect">
              <a:avLst/>
            </a:prstGeom>
          </p:spPr>
        </p:pic>
        <p:pic>
          <p:nvPicPr>
            <p:cNvPr id="32" name="Image 31">
              <a:extLst>
                <a:ext uri="{FF2B5EF4-FFF2-40B4-BE49-F238E27FC236}">
                  <a16:creationId xmlns:a16="http://schemas.microsoft.com/office/drawing/2014/main" id="{49919ACD-6123-C44B-83D2-E54B3A2A6F4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t="73871" r="73205" b="-393"/>
            <a:stretch/>
          </p:blipFill>
          <p:spPr>
            <a:xfrm>
              <a:off x="2130830" y="4415329"/>
              <a:ext cx="494920" cy="489894"/>
            </a:xfrm>
            <a:prstGeom prst="rect">
              <a:avLst/>
            </a:prstGeom>
          </p:spPr>
        </p:pic>
        <p:pic>
          <p:nvPicPr>
            <p:cNvPr id="33" name="Image 32">
              <a:extLst>
                <a:ext uri="{FF2B5EF4-FFF2-40B4-BE49-F238E27FC236}">
                  <a16:creationId xmlns:a16="http://schemas.microsoft.com/office/drawing/2014/main" id="{907AF917-2A68-144F-8BC6-077A43F3CA7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686" t="72794" r="-480" b="684"/>
            <a:stretch/>
          </p:blipFill>
          <p:spPr>
            <a:xfrm>
              <a:off x="6599956" y="4415327"/>
              <a:ext cx="494921" cy="489896"/>
            </a:xfrm>
            <a:prstGeom prst="rect">
              <a:avLst/>
            </a:prstGeom>
          </p:spPr>
        </p:pic>
        <p:pic>
          <p:nvPicPr>
            <p:cNvPr id="34" name="Image 33">
              <a:extLst>
                <a:ext uri="{FF2B5EF4-FFF2-40B4-BE49-F238E27FC236}">
                  <a16:creationId xmlns:a16="http://schemas.microsoft.com/office/drawing/2014/main" id="{867FE940-D9C8-5141-9A4D-223E69DC9F6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075" t="306" r="131" b="73172"/>
            <a:stretch/>
          </p:blipFill>
          <p:spPr>
            <a:xfrm>
              <a:off x="6599958" y="3461114"/>
              <a:ext cx="494920" cy="489896"/>
            </a:xfrm>
            <a:prstGeom prst="rect">
              <a:avLst/>
            </a:prstGeom>
          </p:spPr>
        </p:pic>
      </p:grpSp>
      <p:pic>
        <p:nvPicPr>
          <p:cNvPr id="16" name="Image 15">
            <a:extLst>
              <a:ext uri="{FF2B5EF4-FFF2-40B4-BE49-F238E27FC236}">
                <a16:creationId xmlns:a16="http://schemas.microsoft.com/office/drawing/2014/main" id="{DDC682A1-702E-1746-A866-D7EA9EF1B5F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206" b="73478"/>
          <a:stretch/>
        </p:blipFill>
        <p:spPr>
          <a:xfrm>
            <a:off x="843517" y="3865766"/>
            <a:ext cx="363694" cy="360000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A616F297-A1ED-AC45-BBB4-59161E8C84B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73871" r="73205" b="-393"/>
          <a:stretch/>
        </p:blipFill>
        <p:spPr>
          <a:xfrm>
            <a:off x="843518" y="4530638"/>
            <a:ext cx="363693" cy="360000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B0F61114-3860-384E-B009-E8249CBAA3A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75" t="306" r="131" b="73172"/>
          <a:stretch/>
        </p:blipFill>
        <p:spPr>
          <a:xfrm>
            <a:off x="7598796" y="3865766"/>
            <a:ext cx="363693" cy="360000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F09CA910-EEB5-A540-8CAA-77751CB88BE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686" t="72794" r="-480" b="684"/>
          <a:stretch/>
        </p:blipFill>
        <p:spPr>
          <a:xfrm>
            <a:off x="7598795" y="4530638"/>
            <a:ext cx="363694" cy="360000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46C4F7B0-2AC7-CF42-B8EC-4AEEF57C337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43857" y="5979595"/>
            <a:ext cx="2268286" cy="878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8702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02" t="11997" r="9364" b="-9539"/>
          <a:stretch/>
        </p:blipFill>
        <p:spPr>
          <a:xfrm>
            <a:off x="-4483" y="0"/>
            <a:ext cx="9201875" cy="7627717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D4C255D4-E395-1444-81D8-955462BEA8A2}"/>
              </a:ext>
            </a:extLst>
          </p:cNvPr>
          <p:cNvSpPr/>
          <p:nvPr/>
        </p:nvSpPr>
        <p:spPr>
          <a:xfrm>
            <a:off x="537939" y="1521021"/>
            <a:ext cx="8117029" cy="3454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sp>
        <p:nvSpPr>
          <p:cNvPr id="12" name="Titre 1"/>
          <p:cNvSpPr txBox="1">
            <a:spLocks/>
          </p:cNvSpPr>
          <p:nvPr/>
        </p:nvSpPr>
        <p:spPr>
          <a:xfrm>
            <a:off x="1933223" y="587756"/>
            <a:ext cx="5104436" cy="215189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CA" sz="4800" dirty="0">
              <a:solidFill>
                <a:srgbClr val="92D050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ABBEE019-B1EA-E649-B71D-E66E18A5A703}"/>
              </a:ext>
            </a:extLst>
          </p:cNvPr>
          <p:cNvSpPr txBox="1"/>
          <p:nvPr/>
        </p:nvSpPr>
        <p:spPr>
          <a:xfrm>
            <a:off x="1463894" y="2589477"/>
            <a:ext cx="637638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rgbClr val="103C86"/>
                </a:solidFill>
              </a:rPr>
              <a:t>Travail collaboratif de Valérie </a:t>
            </a:r>
            <a:r>
              <a:rPr lang="fr-FR" b="1" dirty="0" err="1">
                <a:solidFill>
                  <a:srgbClr val="103C86"/>
                </a:solidFill>
              </a:rPr>
              <a:t>Therrien</a:t>
            </a:r>
            <a:r>
              <a:rPr lang="fr-FR" b="1" dirty="0">
                <a:solidFill>
                  <a:srgbClr val="103C86"/>
                </a:solidFill>
              </a:rPr>
              <a:t> et Claire </a:t>
            </a:r>
            <a:r>
              <a:rPr lang="fr-FR" b="1" dirty="0" err="1">
                <a:solidFill>
                  <a:srgbClr val="103C86"/>
                </a:solidFill>
              </a:rPr>
              <a:t>Livernoche</a:t>
            </a:r>
            <a:r>
              <a:rPr lang="fr-FR" b="1" dirty="0">
                <a:solidFill>
                  <a:srgbClr val="103C86"/>
                </a:solidFill>
              </a:rPr>
              <a:t>, toutes deux animatrices à la vie spirituelle et à l’engagement communautaire (AVSEC) au Centre de services scolaire des Samares, avec le soutien de Jacinthe Paquette du Comité régional pour la valorisation de l’éducation (CREVALE)</a:t>
            </a:r>
            <a:endParaRPr lang="fr-CA" b="1" dirty="0">
              <a:solidFill>
                <a:srgbClr val="103C86"/>
              </a:solidFill>
            </a:endParaRP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43CB7105-75E9-554A-8C85-231C3CDA607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206" b="73478"/>
          <a:stretch/>
        </p:blipFill>
        <p:spPr>
          <a:xfrm>
            <a:off x="1481019" y="2511074"/>
            <a:ext cx="363694" cy="360000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925BF643-DAC2-4D40-8A8B-192F2D191DD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73871" r="73205" b="-393"/>
          <a:stretch/>
        </p:blipFill>
        <p:spPr>
          <a:xfrm>
            <a:off x="1482440" y="3706805"/>
            <a:ext cx="363694" cy="360000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E5B35CCC-C822-1E45-8DEE-A20720857B7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75" t="306" r="131" b="73172"/>
          <a:stretch/>
        </p:blipFill>
        <p:spPr>
          <a:xfrm>
            <a:off x="7506011" y="2511074"/>
            <a:ext cx="363693" cy="360000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FA3103A7-082A-8940-B228-EFFB58518CC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686" t="72794" r="-480" b="684"/>
          <a:stretch/>
        </p:blipFill>
        <p:spPr>
          <a:xfrm>
            <a:off x="7506010" y="3706805"/>
            <a:ext cx="363694" cy="360000"/>
          </a:xfrm>
          <a:prstGeom prst="rect">
            <a:avLst/>
          </a:prstGeom>
        </p:spPr>
      </p:pic>
      <p:grpSp>
        <p:nvGrpSpPr>
          <p:cNvPr id="4" name="Groupe 3">
            <a:extLst>
              <a:ext uri="{FF2B5EF4-FFF2-40B4-BE49-F238E27FC236}">
                <a16:creationId xmlns:a16="http://schemas.microsoft.com/office/drawing/2014/main" id="{1BDB6439-AF3D-DD45-A09A-F6CB65EB8C75}"/>
              </a:ext>
            </a:extLst>
          </p:cNvPr>
          <p:cNvGrpSpPr/>
          <p:nvPr/>
        </p:nvGrpSpPr>
        <p:grpSpPr>
          <a:xfrm>
            <a:off x="3313909" y="4145208"/>
            <a:ext cx="2565088" cy="641859"/>
            <a:chOff x="3370492" y="4240355"/>
            <a:chExt cx="2565088" cy="641859"/>
          </a:xfrm>
        </p:grpSpPr>
        <p:pic>
          <p:nvPicPr>
            <p:cNvPr id="28" name="Image 27">
              <a:extLst>
                <a:ext uri="{FF2B5EF4-FFF2-40B4-BE49-F238E27FC236}">
                  <a16:creationId xmlns:a16="http://schemas.microsoft.com/office/drawing/2014/main" id="{1F0A12A4-F19E-5D49-A616-E0CA2377B20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370492" y="4380666"/>
              <a:ext cx="1161794" cy="351779"/>
            </a:xfrm>
            <a:prstGeom prst="rect">
              <a:avLst/>
            </a:prstGeom>
          </p:spPr>
        </p:pic>
        <p:pic>
          <p:nvPicPr>
            <p:cNvPr id="3" name="Image 2">
              <a:extLst>
                <a:ext uri="{FF2B5EF4-FFF2-40B4-BE49-F238E27FC236}">
                  <a16:creationId xmlns:a16="http://schemas.microsoft.com/office/drawing/2014/main" id="{4E7F1907-AC3C-0C47-B94F-D046DC8D764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596454" y="4240355"/>
              <a:ext cx="1339126" cy="641859"/>
            </a:xfrm>
            <a:prstGeom prst="rect">
              <a:avLst/>
            </a:prstGeom>
          </p:spPr>
        </p:pic>
      </p:grpSp>
      <p:pic>
        <p:nvPicPr>
          <p:cNvPr id="13" name="Image 12">
            <a:extLst>
              <a:ext uri="{FF2B5EF4-FFF2-40B4-BE49-F238E27FC236}">
                <a16:creationId xmlns:a16="http://schemas.microsoft.com/office/drawing/2014/main" id="{82A187CC-A4FE-1D4F-A5DA-9063ABA1FE7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143857" y="5979595"/>
            <a:ext cx="2268286" cy="878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1381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5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02" t="11997" r="9364" b="-9539"/>
          <a:stretch/>
        </p:blipFill>
        <p:spPr>
          <a:xfrm>
            <a:off x="-4483" y="0"/>
            <a:ext cx="9201875" cy="7627717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D4C255D4-E395-1444-81D8-955462BEA8A2}"/>
              </a:ext>
            </a:extLst>
          </p:cNvPr>
          <p:cNvSpPr/>
          <p:nvPr/>
        </p:nvSpPr>
        <p:spPr>
          <a:xfrm>
            <a:off x="549814" y="1827072"/>
            <a:ext cx="8117029" cy="3454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sp>
        <p:nvSpPr>
          <p:cNvPr id="12" name="Titre 1"/>
          <p:cNvSpPr txBox="1">
            <a:spLocks/>
          </p:cNvSpPr>
          <p:nvPr/>
        </p:nvSpPr>
        <p:spPr>
          <a:xfrm>
            <a:off x="1933223" y="587756"/>
            <a:ext cx="5104436" cy="215189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CA" sz="4800" dirty="0">
              <a:solidFill>
                <a:srgbClr val="92D050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59E5CDFF-1CD2-F94E-85BB-91D93A364218}"/>
              </a:ext>
            </a:extLst>
          </p:cNvPr>
          <p:cNvSpPr txBox="1"/>
          <p:nvPr/>
        </p:nvSpPr>
        <p:spPr>
          <a:xfrm>
            <a:off x="2246584" y="2123676"/>
            <a:ext cx="467038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400" b="1" dirty="0">
                <a:solidFill>
                  <a:srgbClr val="2A9F90"/>
                </a:solidFill>
              </a:rPr>
              <a:t>MERCI aux organisations suivantes </a:t>
            </a:r>
          </a:p>
          <a:p>
            <a:pPr algn="ctr"/>
            <a:r>
              <a:rPr lang="fr-FR" sz="2400" b="1" dirty="0">
                <a:solidFill>
                  <a:srgbClr val="2A9F90"/>
                </a:solidFill>
              </a:rPr>
              <a:t>qui contribuent à la réalisation </a:t>
            </a:r>
          </a:p>
          <a:p>
            <a:pPr algn="ctr"/>
            <a:r>
              <a:rPr lang="fr-FR" sz="2400" b="1" dirty="0">
                <a:solidFill>
                  <a:srgbClr val="2A9F90"/>
                </a:solidFill>
              </a:rPr>
              <a:t>de la mission du CREVALE!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A9C57A84-866C-9E43-8D8E-BDB413AD685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206" b="73478"/>
          <a:stretch/>
        </p:blipFill>
        <p:spPr>
          <a:xfrm>
            <a:off x="2096114" y="2078918"/>
            <a:ext cx="363694" cy="360000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000ED8E8-E4F7-BE4A-A8E9-6282720F91E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73871" r="73205" b="-393"/>
          <a:stretch/>
        </p:blipFill>
        <p:spPr>
          <a:xfrm>
            <a:off x="2096114" y="2927355"/>
            <a:ext cx="363693" cy="360000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3377968C-717B-984F-ADD1-75206132439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75" t="306" r="131" b="73172"/>
          <a:stretch/>
        </p:blipFill>
        <p:spPr>
          <a:xfrm>
            <a:off x="6620585" y="2078918"/>
            <a:ext cx="363693" cy="360000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0B5D0BD3-9046-3F47-9EFC-97706879BF4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686" t="72794" r="-480" b="684"/>
          <a:stretch/>
        </p:blipFill>
        <p:spPr>
          <a:xfrm>
            <a:off x="6620585" y="2921663"/>
            <a:ext cx="363694" cy="360000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6C67DEA2-6EE8-9D40-A0FD-8FA6E4509DC6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9649" t="33702" r="7894" b="13450"/>
          <a:stretch/>
        </p:blipFill>
        <p:spPr>
          <a:xfrm>
            <a:off x="1219200" y="3620609"/>
            <a:ext cx="6545179" cy="1428056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3717401F-A673-CA40-830C-DDFA75F8A0B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143857" y="5979595"/>
            <a:ext cx="2268286" cy="878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8648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41" b="17690"/>
          <a:stretch/>
        </p:blipFill>
        <p:spPr>
          <a:xfrm>
            <a:off x="672184" y="-133580"/>
            <a:ext cx="7799631" cy="6991580"/>
          </a:xfrm>
          <a:prstGeom prst="rect">
            <a:avLst/>
          </a:prstGeom>
        </p:spPr>
      </p:pic>
      <p:sp>
        <p:nvSpPr>
          <p:cNvPr id="8" name="Titre 1"/>
          <p:cNvSpPr txBox="1">
            <a:spLocks/>
          </p:cNvSpPr>
          <p:nvPr/>
        </p:nvSpPr>
        <p:spPr>
          <a:xfrm>
            <a:off x="2480383" y="1447319"/>
            <a:ext cx="4463143" cy="248855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CA" sz="4800" dirty="0">
              <a:solidFill>
                <a:srgbClr val="92D050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B741CFD6-32E3-724D-9B0E-AF7949DF3095}"/>
              </a:ext>
            </a:extLst>
          </p:cNvPr>
          <p:cNvSpPr txBox="1"/>
          <p:nvPr/>
        </p:nvSpPr>
        <p:spPr>
          <a:xfrm>
            <a:off x="2252434" y="1447319"/>
            <a:ext cx="46391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rgbClr val="7BBB43"/>
                </a:solidFill>
              </a:rPr>
              <a:t>Mais, qu’est-ce que la philosophie?</a:t>
            </a:r>
            <a:endParaRPr lang="fr-CA" sz="2400" b="1" dirty="0">
              <a:solidFill>
                <a:srgbClr val="7BBB43"/>
              </a:solidFill>
            </a:endParaRPr>
          </a:p>
        </p:txBody>
      </p:sp>
      <p:pic>
        <p:nvPicPr>
          <p:cNvPr id="7" name="Média en ligne 6" descr="C'est quoi la philosophie ? - 1 jour, 1 question">
            <a:hlinkClick r:id="" action="ppaction://media"/>
            <a:extLst>
              <a:ext uri="{FF2B5EF4-FFF2-40B4-BE49-F238E27FC236}">
                <a16:creationId xmlns:a16="http://schemas.microsoft.com/office/drawing/2014/main" id="{9BAB8BD9-5EA3-5C4E-B663-84A1B5151B85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2509022" y="2324301"/>
            <a:ext cx="4125953" cy="2331164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DFC591DF-8765-F24D-A388-2493E74085F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43857" y="5979595"/>
            <a:ext cx="2268286" cy="878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9504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41" b="17690"/>
          <a:stretch/>
        </p:blipFill>
        <p:spPr>
          <a:xfrm>
            <a:off x="672436" y="-128504"/>
            <a:ext cx="7799631" cy="6991580"/>
          </a:xfrm>
          <a:prstGeom prst="rect">
            <a:avLst/>
          </a:prstGeom>
        </p:spPr>
      </p:pic>
      <p:sp>
        <p:nvSpPr>
          <p:cNvPr id="8" name="Titre 1"/>
          <p:cNvSpPr txBox="1">
            <a:spLocks/>
          </p:cNvSpPr>
          <p:nvPr/>
        </p:nvSpPr>
        <p:spPr>
          <a:xfrm>
            <a:off x="2480383" y="1447319"/>
            <a:ext cx="4463143" cy="248855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CA" sz="4800" dirty="0">
              <a:solidFill>
                <a:srgbClr val="92D050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B741CFD6-32E3-724D-9B0E-AF7949DF3095}"/>
              </a:ext>
            </a:extLst>
          </p:cNvPr>
          <p:cNvSpPr txBox="1"/>
          <p:nvPr/>
        </p:nvSpPr>
        <p:spPr>
          <a:xfrm>
            <a:off x="2382061" y="1008462"/>
            <a:ext cx="438038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800" b="1" dirty="0">
                <a:solidFill>
                  <a:srgbClr val="7BBB43"/>
                </a:solidFill>
              </a:rPr>
              <a:t>Règles de fonctionnement </a:t>
            </a:r>
          </a:p>
          <a:p>
            <a:pPr algn="ctr"/>
            <a:r>
              <a:rPr lang="fr-CA" sz="2800" b="1" dirty="0">
                <a:solidFill>
                  <a:srgbClr val="7BBB43"/>
                </a:solidFill>
              </a:rPr>
              <a:t>pour philosopher ensemble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BCAEC6A-B462-7242-B0EE-6E95BAC70E8B}"/>
              </a:ext>
            </a:extLst>
          </p:cNvPr>
          <p:cNvSpPr/>
          <p:nvPr/>
        </p:nvSpPr>
        <p:spPr>
          <a:xfrm>
            <a:off x="2390134" y="2304104"/>
            <a:ext cx="4464940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</a:pPr>
            <a:r>
              <a:rPr lang="fr-CA" sz="3000" b="1" dirty="0">
                <a:solidFill>
                  <a:srgbClr val="103C8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Règle #1 :</a:t>
            </a:r>
            <a:r>
              <a:rPr lang="fr-CA" sz="2800" b="1" dirty="0">
                <a:solidFill>
                  <a:srgbClr val="103C8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algn="ctr">
              <a:spcAft>
                <a:spcPts val="0"/>
              </a:spcAft>
            </a:pPr>
            <a:endParaRPr lang="fr-CA" sz="1200" b="1" dirty="0">
              <a:solidFill>
                <a:srgbClr val="7BBB43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endParaRPr lang="fr-CA" sz="800" b="1" dirty="0">
              <a:solidFill>
                <a:srgbClr val="7BBB43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fr-CA" sz="3000" b="1" dirty="0">
                <a:solidFill>
                  <a:srgbClr val="103C8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Chacun a le droit de parole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F848FFBB-5DAF-1C4F-A040-2AE9E3E345D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73871" r="73205" b="-393"/>
          <a:stretch/>
        </p:blipFill>
        <p:spPr>
          <a:xfrm>
            <a:off x="2301682" y="3385992"/>
            <a:ext cx="363694" cy="36000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412EBB11-E474-3F46-91E6-90EAB983B4C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686" t="72794" r="-480" b="684"/>
          <a:stretch/>
        </p:blipFill>
        <p:spPr>
          <a:xfrm>
            <a:off x="6624643" y="3384513"/>
            <a:ext cx="363694" cy="360000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764563DA-3C71-D844-84E4-5C02DFD6848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206" b="73478"/>
          <a:stretch/>
        </p:blipFill>
        <p:spPr>
          <a:xfrm>
            <a:off x="2301682" y="2965823"/>
            <a:ext cx="363694" cy="360000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8C7AA6CE-B7F8-FF40-BA25-7A61006A64B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75" t="306" r="131" b="73172"/>
          <a:stretch/>
        </p:blipFill>
        <p:spPr>
          <a:xfrm>
            <a:off x="6624643" y="2965823"/>
            <a:ext cx="363694" cy="3600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DEE82A82-BDCE-3145-8B11-83F3F7B4A231}"/>
              </a:ext>
            </a:extLst>
          </p:cNvPr>
          <p:cNvSpPr/>
          <p:nvPr/>
        </p:nvSpPr>
        <p:spPr>
          <a:xfrm>
            <a:off x="2919221" y="3957617"/>
            <a:ext cx="3406765" cy="1815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</a:pPr>
            <a:r>
              <a:rPr lang="fr-CA" sz="3000" b="1" dirty="0">
                <a:solidFill>
                  <a:srgbClr val="103C8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Règle #2 :</a:t>
            </a:r>
            <a:r>
              <a:rPr lang="fr-CA" sz="3200" b="1" dirty="0">
                <a:solidFill>
                  <a:srgbClr val="103C8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algn="ctr">
              <a:spcAft>
                <a:spcPts val="0"/>
              </a:spcAft>
            </a:pPr>
            <a:endParaRPr lang="fr-CA" sz="1200" b="1" dirty="0">
              <a:solidFill>
                <a:srgbClr val="7BBB43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endParaRPr lang="fr-CA" sz="800" b="1" dirty="0">
              <a:solidFill>
                <a:srgbClr val="7BBB43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fr-CA" sz="3000" b="1" dirty="0">
                <a:solidFill>
                  <a:srgbClr val="103C86"/>
                </a:solidFill>
              </a:rPr>
              <a:t>La PAROLE doit être </a:t>
            </a:r>
          </a:p>
          <a:p>
            <a:pPr algn="ctr">
              <a:spcAft>
                <a:spcPts val="0"/>
              </a:spcAft>
            </a:pPr>
            <a:r>
              <a:rPr lang="fr-CA" sz="3000" b="1" dirty="0">
                <a:solidFill>
                  <a:srgbClr val="103C86"/>
                </a:solidFill>
              </a:rPr>
              <a:t>bien argumentée </a:t>
            </a:r>
            <a:endParaRPr lang="fr-CA" sz="3000" b="1" dirty="0">
              <a:solidFill>
                <a:srgbClr val="103C86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E7403D5F-6C80-0947-BE32-8A4A7263422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73871" r="73205" b="-393"/>
          <a:stretch/>
        </p:blipFill>
        <p:spPr>
          <a:xfrm>
            <a:off x="2806921" y="5413499"/>
            <a:ext cx="363694" cy="360000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E2C39A5C-7228-4B4E-8F1B-9904B21CF00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686" t="72794" r="-480" b="684"/>
          <a:stretch/>
        </p:blipFill>
        <p:spPr>
          <a:xfrm>
            <a:off x="5962292" y="5415646"/>
            <a:ext cx="363694" cy="360000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D2BBC255-45BA-4A48-B874-1E5F5AC8A7C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206" b="73478"/>
          <a:stretch/>
        </p:blipFill>
        <p:spPr>
          <a:xfrm>
            <a:off x="2806921" y="4711101"/>
            <a:ext cx="363694" cy="360000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699AD72D-DEAE-0F4B-B3C0-603616EBBF6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75" t="306" r="131" b="73172"/>
          <a:stretch/>
        </p:blipFill>
        <p:spPr>
          <a:xfrm>
            <a:off x="5962292" y="4725572"/>
            <a:ext cx="363694" cy="360000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F7E49E4F-1DCC-5941-AA20-8D9F7FF0CD7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43857" y="5979595"/>
            <a:ext cx="2268286" cy="878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8102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41" b="17690"/>
          <a:stretch/>
        </p:blipFill>
        <p:spPr>
          <a:xfrm>
            <a:off x="672434" y="-130079"/>
            <a:ext cx="7799631" cy="6991580"/>
          </a:xfrm>
          <a:prstGeom prst="rect">
            <a:avLst/>
          </a:prstGeom>
        </p:spPr>
      </p:pic>
      <p:sp>
        <p:nvSpPr>
          <p:cNvPr id="8" name="Titre 1"/>
          <p:cNvSpPr txBox="1">
            <a:spLocks/>
          </p:cNvSpPr>
          <p:nvPr/>
        </p:nvSpPr>
        <p:spPr>
          <a:xfrm>
            <a:off x="2480383" y="1447319"/>
            <a:ext cx="4463143" cy="248855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CA" sz="4800" dirty="0">
              <a:solidFill>
                <a:srgbClr val="92D050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B741CFD6-32E3-724D-9B0E-AF7949DF3095}"/>
              </a:ext>
            </a:extLst>
          </p:cNvPr>
          <p:cNvSpPr txBox="1"/>
          <p:nvPr/>
        </p:nvSpPr>
        <p:spPr>
          <a:xfrm>
            <a:off x="2382061" y="1008462"/>
            <a:ext cx="438038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800" b="1" dirty="0">
                <a:solidFill>
                  <a:srgbClr val="7BBB43"/>
                </a:solidFill>
              </a:rPr>
              <a:t>Règles de fonctionnement </a:t>
            </a:r>
          </a:p>
          <a:p>
            <a:pPr algn="ctr"/>
            <a:r>
              <a:rPr lang="fr-CA" sz="2800" b="1" dirty="0">
                <a:solidFill>
                  <a:srgbClr val="7BBB43"/>
                </a:solidFill>
              </a:rPr>
              <a:t>pour philosopher ensemble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BCAEC6A-B462-7242-B0EE-6E95BAC70E8B}"/>
              </a:ext>
            </a:extLst>
          </p:cNvPr>
          <p:cNvSpPr/>
          <p:nvPr/>
        </p:nvSpPr>
        <p:spPr>
          <a:xfrm>
            <a:off x="2762845" y="2162645"/>
            <a:ext cx="3618811" cy="16004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</a:pPr>
            <a:r>
              <a:rPr lang="fr-CA" sz="3000" b="1" dirty="0">
                <a:solidFill>
                  <a:srgbClr val="103C8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Règle #3 :</a:t>
            </a:r>
            <a:r>
              <a:rPr lang="fr-CA" sz="2800" b="1" dirty="0">
                <a:solidFill>
                  <a:srgbClr val="103C8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fr-CA" sz="1200" b="1" dirty="0">
              <a:solidFill>
                <a:srgbClr val="7BBB43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endParaRPr lang="fr-CA" sz="800" b="1" dirty="0">
              <a:solidFill>
                <a:srgbClr val="7BBB43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fr-FR" sz="3000" b="1" dirty="0">
                <a:solidFill>
                  <a:srgbClr val="103C86"/>
                </a:solidFill>
              </a:rPr>
              <a:t>Interdiction de </a:t>
            </a:r>
          </a:p>
          <a:p>
            <a:pPr algn="ctr"/>
            <a:r>
              <a:rPr lang="fr-FR" sz="3000" b="1" dirty="0">
                <a:solidFill>
                  <a:srgbClr val="103C86"/>
                </a:solidFill>
              </a:rPr>
              <a:t>se moquer des autres</a:t>
            </a:r>
            <a:endParaRPr lang="fr-CA" sz="3000" b="1" dirty="0">
              <a:solidFill>
                <a:srgbClr val="103C86"/>
              </a:solidFill>
            </a:endParaRPr>
          </a:p>
        </p:txBody>
      </p:sp>
      <p:grpSp>
        <p:nvGrpSpPr>
          <p:cNvPr id="4" name="Groupe 3">
            <a:extLst>
              <a:ext uri="{FF2B5EF4-FFF2-40B4-BE49-F238E27FC236}">
                <a16:creationId xmlns:a16="http://schemas.microsoft.com/office/drawing/2014/main" id="{C1AD0949-63B2-984E-9259-06FA0895CE9F}"/>
              </a:ext>
            </a:extLst>
          </p:cNvPr>
          <p:cNvGrpSpPr/>
          <p:nvPr/>
        </p:nvGrpSpPr>
        <p:grpSpPr>
          <a:xfrm>
            <a:off x="2610386" y="2764225"/>
            <a:ext cx="3887692" cy="1021162"/>
            <a:chOff x="2672879" y="2942096"/>
            <a:chExt cx="3887692" cy="1021162"/>
          </a:xfrm>
        </p:grpSpPr>
        <p:pic>
          <p:nvPicPr>
            <p:cNvPr id="7" name="Image 6">
              <a:extLst>
                <a:ext uri="{FF2B5EF4-FFF2-40B4-BE49-F238E27FC236}">
                  <a16:creationId xmlns:a16="http://schemas.microsoft.com/office/drawing/2014/main" id="{F848FFBB-5DAF-1C4F-A040-2AE9E3E345D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t="73871" r="73205" b="-393"/>
            <a:stretch/>
          </p:blipFill>
          <p:spPr>
            <a:xfrm>
              <a:off x="2672879" y="3603258"/>
              <a:ext cx="363694" cy="360000"/>
            </a:xfrm>
            <a:prstGeom prst="rect">
              <a:avLst/>
            </a:prstGeom>
          </p:spPr>
        </p:pic>
        <p:pic>
          <p:nvPicPr>
            <p:cNvPr id="9" name="Image 8">
              <a:extLst>
                <a:ext uri="{FF2B5EF4-FFF2-40B4-BE49-F238E27FC236}">
                  <a16:creationId xmlns:a16="http://schemas.microsoft.com/office/drawing/2014/main" id="{412EBB11-E474-3F46-91E6-90EAB983B4C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686" t="72794" r="-480" b="684"/>
            <a:stretch/>
          </p:blipFill>
          <p:spPr>
            <a:xfrm>
              <a:off x="6196877" y="3599882"/>
              <a:ext cx="363694" cy="360000"/>
            </a:xfrm>
            <a:prstGeom prst="rect">
              <a:avLst/>
            </a:prstGeom>
          </p:spPr>
        </p:pic>
        <p:pic>
          <p:nvPicPr>
            <p:cNvPr id="10" name="Image 9">
              <a:extLst>
                <a:ext uri="{FF2B5EF4-FFF2-40B4-BE49-F238E27FC236}">
                  <a16:creationId xmlns:a16="http://schemas.microsoft.com/office/drawing/2014/main" id="{764563DA-3C71-D844-84E4-5C02DFD6848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3206" b="73478"/>
            <a:stretch/>
          </p:blipFill>
          <p:spPr>
            <a:xfrm>
              <a:off x="2674384" y="2942096"/>
              <a:ext cx="363694" cy="360000"/>
            </a:xfrm>
            <a:prstGeom prst="rect">
              <a:avLst/>
            </a:prstGeom>
          </p:spPr>
        </p:pic>
        <p:pic>
          <p:nvPicPr>
            <p:cNvPr id="11" name="Image 10">
              <a:extLst>
                <a:ext uri="{FF2B5EF4-FFF2-40B4-BE49-F238E27FC236}">
                  <a16:creationId xmlns:a16="http://schemas.microsoft.com/office/drawing/2014/main" id="{8C7AA6CE-B7F8-FF40-BA25-7A61006A64B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075" t="306" r="131" b="73172"/>
            <a:stretch/>
          </p:blipFill>
          <p:spPr>
            <a:xfrm>
              <a:off x="6196877" y="2962863"/>
              <a:ext cx="363694" cy="360000"/>
            </a:xfrm>
            <a:prstGeom prst="rect">
              <a:avLst/>
            </a:prstGeom>
          </p:spPr>
        </p:pic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DEE82A82-BDCE-3145-8B11-83F3F7B4A231}"/>
              </a:ext>
            </a:extLst>
          </p:cNvPr>
          <p:cNvSpPr/>
          <p:nvPr/>
        </p:nvSpPr>
        <p:spPr>
          <a:xfrm>
            <a:off x="2668093" y="4096255"/>
            <a:ext cx="4087722" cy="20928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</a:pPr>
            <a:r>
              <a:rPr lang="fr-CA" sz="3000" b="1" dirty="0">
                <a:solidFill>
                  <a:srgbClr val="103C8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Règle #4 :</a:t>
            </a:r>
            <a:r>
              <a:rPr lang="fr-CA" sz="3200" b="1" dirty="0">
                <a:solidFill>
                  <a:srgbClr val="103C8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algn="ctr">
              <a:spcAft>
                <a:spcPts val="0"/>
              </a:spcAft>
            </a:pPr>
            <a:endParaRPr lang="fr-CA" sz="800" b="1" dirty="0">
              <a:solidFill>
                <a:srgbClr val="7BBB43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fr-FR" sz="3000" b="1" dirty="0">
                <a:solidFill>
                  <a:srgbClr val="103C86"/>
                </a:solidFill>
              </a:rPr>
              <a:t>La priorité est donnée </a:t>
            </a:r>
          </a:p>
          <a:p>
            <a:pPr algn="ctr">
              <a:spcAft>
                <a:spcPts val="0"/>
              </a:spcAft>
            </a:pPr>
            <a:r>
              <a:rPr lang="fr-FR" sz="3000" b="1" dirty="0">
                <a:solidFill>
                  <a:srgbClr val="103C86"/>
                </a:solidFill>
              </a:rPr>
              <a:t>aux personnes qui n’ont </a:t>
            </a:r>
          </a:p>
          <a:p>
            <a:pPr algn="ctr">
              <a:spcAft>
                <a:spcPts val="0"/>
              </a:spcAft>
            </a:pPr>
            <a:r>
              <a:rPr lang="fr-FR" sz="3000" b="1" dirty="0">
                <a:solidFill>
                  <a:srgbClr val="103C86"/>
                </a:solidFill>
              </a:rPr>
              <a:t>que peu ou pas parlé</a:t>
            </a:r>
            <a:r>
              <a:rPr lang="fr-CA" sz="3000" b="1" dirty="0">
                <a:solidFill>
                  <a:srgbClr val="103C86"/>
                </a:solidFill>
              </a:rPr>
              <a:t> </a:t>
            </a:r>
            <a:endParaRPr lang="fr-CA" sz="3000" b="1" dirty="0">
              <a:solidFill>
                <a:srgbClr val="103C86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E7403D5F-6C80-0947-BE32-8A4A7263422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73871" r="73205" b="-393"/>
          <a:stretch/>
        </p:blipFill>
        <p:spPr>
          <a:xfrm>
            <a:off x="2493498" y="5817390"/>
            <a:ext cx="363694" cy="360000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E2C39A5C-7228-4B4E-8F1B-9904B21CF00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686" t="72794" r="-480" b="684"/>
          <a:stretch/>
        </p:blipFill>
        <p:spPr>
          <a:xfrm>
            <a:off x="6334636" y="5855927"/>
            <a:ext cx="363694" cy="360000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D2BBC255-45BA-4A48-B874-1E5F5AC8A7C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206" b="73478"/>
          <a:stretch/>
        </p:blipFill>
        <p:spPr>
          <a:xfrm>
            <a:off x="2493498" y="4684499"/>
            <a:ext cx="363694" cy="360000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699AD72D-DEAE-0F4B-B3C0-603616EBBF6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75" t="306" r="131" b="73172"/>
          <a:stretch/>
        </p:blipFill>
        <p:spPr>
          <a:xfrm>
            <a:off x="6344675" y="4717512"/>
            <a:ext cx="363694" cy="360000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D0EE8D98-90A9-3449-B34D-68B12178BE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43857" y="5979595"/>
            <a:ext cx="2268286" cy="878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8314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113"/>
          <p:cNvSpPr txBox="1">
            <a:spLocks/>
          </p:cNvSpPr>
          <p:nvPr/>
        </p:nvSpPr>
        <p:spPr>
          <a:xfrm>
            <a:off x="334538" y="296376"/>
            <a:ext cx="8463774" cy="1143000"/>
          </a:xfrm>
          <a:prstGeom prst="rect">
            <a:avLst/>
          </a:prstGeom>
          <a:solidFill>
            <a:srgbClr val="B792B2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indent="-279393">
              <a:spcBef>
                <a:spcPts val="0"/>
              </a:spcBef>
              <a:buClr>
                <a:schemeClr val="dk1"/>
              </a:buClr>
              <a:buSzPts val="4400"/>
            </a:pPr>
            <a:r>
              <a:rPr lang="fr-CA" sz="4000" dirty="0">
                <a:solidFill>
                  <a:schemeClr val="bg1"/>
                </a:solidFill>
                <a:latin typeface="+mn-lt"/>
                <a:ea typeface="Open Sans ExtraBold" panose="020B0906030804020204" pitchFamily="34" charset="0"/>
                <a:cs typeface="Open Sans ExtraBold" panose="020B0906030804020204" pitchFamily="34" charset="0"/>
                <a:sym typeface="Arial"/>
              </a:rPr>
              <a:t>À vos mains! Prêts! Partez!</a:t>
            </a:r>
          </a:p>
        </p:txBody>
      </p:sp>
      <p:sp>
        <p:nvSpPr>
          <p:cNvPr id="8" name="Rectangle 7"/>
          <p:cNvSpPr/>
          <p:nvPr/>
        </p:nvSpPr>
        <p:spPr>
          <a:xfrm>
            <a:off x="703978" y="2009102"/>
            <a:ext cx="721950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fr-CA" sz="2200" dirty="0"/>
          </a:p>
          <a:p>
            <a:pPr marL="457189" indent="-457189">
              <a:buFont typeface="Arial" panose="020B0604020202020204" pitchFamily="34" charset="0"/>
              <a:buChar char="•"/>
            </a:pPr>
            <a:endParaRPr lang="fr-CA" sz="22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06B481A-2B49-8147-890C-DDCAC9C980F7}"/>
              </a:ext>
            </a:extLst>
          </p:cNvPr>
          <p:cNvSpPr/>
          <p:nvPr/>
        </p:nvSpPr>
        <p:spPr>
          <a:xfrm>
            <a:off x="507908" y="2240992"/>
            <a:ext cx="8117029" cy="3454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47BDAD49-5D6C-6541-8ABA-46B00F8816AE}"/>
              </a:ext>
            </a:extLst>
          </p:cNvPr>
          <p:cNvSpPr txBox="1"/>
          <p:nvPr/>
        </p:nvSpPr>
        <p:spPr>
          <a:xfrm>
            <a:off x="1797875" y="3580159"/>
            <a:ext cx="553709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CA" sz="4400" b="1" dirty="0">
                <a:solidFill>
                  <a:srgbClr val="103C86"/>
                </a:solidFill>
              </a:rPr>
              <a:t>Mais on parle de quoi?</a:t>
            </a:r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D16F53E8-977F-0F42-92C0-9A253BDCCE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326431" y="4997390"/>
            <a:ext cx="1614078" cy="2266940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A3C888F0-22D4-F24C-8929-DA5262FF5F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7203491" y="-326431"/>
            <a:ext cx="1614078" cy="2266940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EF6EBF98-4F5F-7E4C-A6CA-346D0931F71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73871" r="73205" b="-393"/>
          <a:stretch/>
        </p:blipFill>
        <p:spPr>
          <a:xfrm>
            <a:off x="1616028" y="4081314"/>
            <a:ext cx="363694" cy="360000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32F997DC-5A28-1441-9348-BABD5E95B4F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686" t="72794" r="-480" b="684"/>
          <a:stretch/>
        </p:blipFill>
        <p:spPr>
          <a:xfrm>
            <a:off x="7151616" y="4082965"/>
            <a:ext cx="363694" cy="360000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9D897AC3-5C99-0949-9C3E-84416D1D871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206" b="73478"/>
          <a:stretch/>
        </p:blipFill>
        <p:spPr>
          <a:xfrm>
            <a:off x="1617533" y="3420152"/>
            <a:ext cx="363694" cy="360000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44DFEB99-56A8-3D47-966F-4A67C31EC0A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75" t="306" r="131" b="73172"/>
          <a:stretch/>
        </p:blipFill>
        <p:spPr>
          <a:xfrm>
            <a:off x="7151616" y="3445946"/>
            <a:ext cx="363694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3455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113"/>
          <p:cNvSpPr txBox="1">
            <a:spLocks/>
          </p:cNvSpPr>
          <p:nvPr/>
        </p:nvSpPr>
        <p:spPr>
          <a:xfrm>
            <a:off x="334538" y="296376"/>
            <a:ext cx="8463774" cy="1143000"/>
          </a:xfrm>
          <a:prstGeom prst="rect">
            <a:avLst/>
          </a:prstGeom>
          <a:solidFill>
            <a:srgbClr val="B792B2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indent="-279393">
              <a:spcBef>
                <a:spcPts val="0"/>
              </a:spcBef>
              <a:buClr>
                <a:schemeClr val="dk1"/>
              </a:buClr>
              <a:buSzPts val="4400"/>
            </a:pPr>
            <a:r>
              <a:rPr lang="fr-CA" sz="4000" dirty="0">
                <a:solidFill>
                  <a:schemeClr val="bg1"/>
                </a:solidFill>
                <a:latin typeface="+mn-lt"/>
                <a:ea typeface="Open Sans ExtraBold" panose="020B0906030804020204" pitchFamily="34" charset="0"/>
                <a:cs typeface="Open Sans ExtraBold" panose="020B0906030804020204" pitchFamily="34" charset="0"/>
                <a:sym typeface="Arial"/>
              </a:rPr>
              <a:t>L’élément déclencheur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F7DF419-396E-0345-874E-E292A6262F84}"/>
              </a:ext>
            </a:extLst>
          </p:cNvPr>
          <p:cNvSpPr/>
          <p:nvPr/>
        </p:nvSpPr>
        <p:spPr>
          <a:xfrm>
            <a:off x="466745" y="1910454"/>
            <a:ext cx="8011049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ctr">
              <a:buFont typeface="+mj-lt"/>
              <a:buAutoNum type="arabicPeriod"/>
            </a:pPr>
            <a:r>
              <a:rPr lang="fr-CA" sz="2400" b="1" dirty="0">
                <a:solidFill>
                  <a:srgbClr val="B792B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Capsules vidéo </a:t>
            </a:r>
          </a:p>
          <a:p>
            <a:pPr lvl="0">
              <a:spcAft>
                <a:spcPts val="0"/>
              </a:spcAft>
            </a:pPr>
            <a:r>
              <a:rPr lang="fr-CA" sz="1000" b="1" dirty="0">
                <a:solidFill>
                  <a:srgbClr val="103C8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</a:p>
          <a:p>
            <a:pPr lvl="0">
              <a:spcAft>
                <a:spcPts val="0"/>
              </a:spcAft>
            </a:pPr>
            <a:r>
              <a:rPr lang="fr-CA" sz="2400" b="1" dirty="0">
                <a:solidFill>
                  <a:srgbClr val="103C8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</a:p>
          <a:p>
            <a:pPr lvl="0">
              <a:spcAft>
                <a:spcPts val="0"/>
              </a:spcAft>
            </a:pPr>
            <a:r>
              <a:rPr lang="fr-CA" sz="2400" b="1" dirty="0">
                <a:solidFill>
                  <a:srgbClr val="103C8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</a:p>
          <a:p>
            <a:pPr marL="342900" lvl="0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fr-CA" sz="2400" b="1" dirty="0">
              <a:solidFill>
                <a:srgbClr val="103C86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spcAft>
                <a:spcPts val="0"/>
              </a:spcAft>
            </a:pPr>
            <a:r>
              <a:rPr lang="fr-CA" sz="2400" b="1" dirty="0">
                <a:solidFill>
                  <a:srgbClr val="103C8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</a:p>
          <a:p>
            <a:pPr lvl="0">
              <a:spcAft>
                <a:spcPts val="0"/>
              </a:spcAft>
            </a:pPr>
            <a:r>
              <a:rPr lang="fr-CA" sz="2400" b="1" dirty="0">
                <a:solidFill>
                  <a:srgbClr val="103C8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endParaRPr lang="fr-CA" sz="800" b="1" dirty="0">
              <a:solidFill>
                <a:srgbClr val="103C86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fr-CA" sz="2400" b="1" dirty="0">
              <a:solidFill>
                <a:srgbClr val="103C86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fr-CA" sz="2400" b="1" dirty="0">
              <a:solidFill>
                <a:srgbClr val="103C86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fr-CA" sz="2400" b="1" dirty="0">
              <a:solidFill>
                <a:srgbClr val="103C86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28800" lvl="3" indent="-457200">
              <a:buFont typeface="+mj-lt"/>
              <a:buAutoNum type="arabicPeriod" startAt="2"/>
            </a:pPr>
            <a:r>
              <a:rPr lang="fr-CA" sz="2400" b="1" dirty="0">
                <a:solidFill>
                  <a:srgbClr val="B792B2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Livres 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8D7DB169-C5BE-6E4A-B2DB-0D6C281DB86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7203491" y="-326431"/>
            <a:ext cx="1614078" cy="2266940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7A6AC606-7B90-DC42-8DD1-4BB7296AC3A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200000">
            <a:off x="326431" y="4997390"/>
            <a:ext cx="1614078" cy="226694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C0EB3607-469B-214B-B505-0E22EC480E57}"/>
              </a:ext>
            </a:extLst>
          </p:cNvPr>
          <p:cNvSpPr/>
          <p:nvPr/>
        </p:nvSpPr>
        <p:spPr>
          <a:xfrm>
            <a:off x="5322881" y="2464728"/>
            <a:ext cx="229796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2400" b="1" dirty="0">
                <a:solidFill>
                  <a:srgbClr val="103C8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Chanson songée  </a:t>
            </a:r>
            <a:endParaRPr lang="fr-FR" sz="24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9AB6106-97E8-834C-A9F2-179CB3B0DC99}"/>
              </a:ext>
            </a:extLst>
          </p:cNvPr>
          <p:cNvSpPr/>
          <p:nvPr/>
        </p:nvSpPr>
        <p:spPr>
          <a:xfrm>
            <a:off x="2238255" y="2474141"/>
            <a:ext cx="131311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A" sz="2400" b="1" dirty="0">
                <a:solidFill>
                  <a:srgbClr val="103C8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Fait vécu</a:t>
            </a:r>
            <a:endParaRPr lang="fr-FR" sz="2400" dirty="0"/>
          </a:p>
        </p:txBody>
      </p:sp>
      <p:pic>
        <p:nvPicPr>
          <p:cNvPr id="2" name="Média en ligne 1" descr="MARIE LALUNE">
            <a:hlinkClick r:id="" action="ppaction://media"/>
            <a:extLst>
              <a:ext uri="{FF2B5EF4-FFF2-40B4-BE49-F238E27FC236}">
                <a16:creationId xmlns:a16="http://schemas.microsoft.com/office/drawing/2014/main" id="{D7CBC1E6-235C-7448-931B-781CD2F47367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6"/>
          <a:stretch>
            <a:fillRect/>
          </a:stretch>
        </p:blipFill>
        <p:spPr>
          <a:xfrm>
            <a:off x="1192931" y="2959020"/>
            <a:ext cx="3409469" cy="1926350"/>
          </a:xfrm>
          <a:prstGeom prst="rect">
            <a:avLst/>
          </a:prstGeom>
        </p:spPr>
      </p:pic>
      <p:pic>
        <p:nvPicPr>
          <p:cNvPr id="8" name="Média en ligne 7" descr="L'écrivain - Alexandre Poulin Videoclip/Français">
            <a:hlinkClick r:id="" action="ppaction://media"/>
            <a:extLst>
              <a:ext uri="{FF2B5EF4-FFF2-40B4-BE49-F238E27FC236}">
                <a16:creationId xmlns:a16="http://schemas.microsoft.com/office/drawing/2014/main" id="{A6D0B8AF-A196-B24A-A8DD-04B82EBFDE19}"/>
              </a:ext>
            </a:extLst>
          </p:cNvPr>
          <p:cNvPicPr>
            <a:picLocks noRot="1" noChangeAspect="1"/>
          </p:cNvPicPr>
          <p:nvPr>
            <a:videoFile r:link="rId2"/>
          </p:nvPr>
        </p:nvPicPr>
        <p:blipFill>
          <a:blip r:embed="rId7"/>
          <a:stretch>
            <a:fillRect/>
          </a:stretch>
        </p:blipFill>
        <p:spPr>
          <a:xfrm>
            <a:off x="5201864" y="2980370"/>
            <a:ext cx="2540000" cy="1905000"/>
          </a:xfrm>
          <a:prstGeom prst="rect">
            <a:avLst/>
          </a:prstGeom>
        </p:spPr>
      </p:pic>
      <p:pic>
        <p:nvPicPr>
          <p:cNvPr id="10" name="Image 9">
            <a:hlinkClick r:id="rId8"/>
            <a:extLst>
              <a:ext uri="{FF2B5EF4-FFF2-40B4-BE49-F238E27FC236}">
                <a16:creationId xmlns:a16="http://schemas.microsoft.com/office/drawing/2014/main" id="{396B7528-E401-2E49-B31B-3A385E6ED157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t="4990"/>
          <a:stretch/>
        </p:blipFill>
        <p:spPr>
          <a:xfrm>
            <a:off x="3416075" y="5295445"/>
            <a:ext cx="5061719" cy="1217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809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1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17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2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5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02" t="11997" r="9364" b="-9539"/>
          <a:stretch/>
        </p:blipFill>
        <p:spPr>
          <a:xfrm>
            <a:off x="-18235" y="0"/>
            <a:ext cx="9201875" cy="7627717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D4C255D4-E395-1444-81D8-955462BEA8A2}"/>
              </a:ext>
            </a:extLst>
          </p:cNvPr>
          <p:cNvSpPr/>
          <p:nvPr/>
        </p:nvSpPr>
        <p:spPr>
          <a:xfrm>
            <a:off x="524187" y="2086658"/>
            <a:ext cx="8117029" cy="3454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3000" b="1" dirty="0">
                <a:solidFill>
                  <a:srgbClr val="103C86"/>
                </a:solidFill>
              </a:rPr>
              <a:t>Qu’est-ce qui est un + pour la réussite </a:t>
            </a:r>
          </a:p>
          <a:p>
            <a:pPr algn="ctr"/>
            <a:r>
              <a:rPr lang="fr-FR" sz="3000" b="1" dirty="0">
                <a:solidFill>
                  <a:srgbClr val="103C86"/>
                </a:solidFill>
              </a:rPr>
              <a:t>dans ce que nous venons de voir?</a:t>
            </a:r>
            <a:endParaRPr lang="fr-CA" sz="3000" b="1" dirty="0">
              <a:solidFill>
                <a:srgbClr val="103C86"/>
              </a:solidFill>
            </a:endParaRPr>
          </a:p>
        </p:txBody>
      </p:sp>
      <p:grpSp>
        <p:nvGrpSpPr>
          <p:cNvPr id="26" name="Groupe 25">
            <a:extLst>
              <a:ext uri="{FF2B5EF4-FFF2-40B4-BE49-F238E27FC236}">
                <a16:creationId xmlns:a16="http://schemas.microsoft.com/office/drawing/2014/main" id="{5756D0A5-8954-F849-8B06-1E337A6C3763}"/>
              </a:ext>
            </a:extLst>
          </p:cNvPr>
          <p:cNvGrpSpPr/>
          <p:nvPr/>
        </p:nvGrpSpPr>
        <p:grpSpPr>
          <a:xfrm>
            <a:off x="1397395" y="3210760"/>
            <a:ext cx="6422496" cy="1153700"/>
            <a:chOff x="1413119" y="3381864"/>
            <a:chExt cx="6422496" cy="1153700"/>
          </a:xfrm>
        </p:grpSpPr>
        <p:pic>
          <p:nvPicPr>
            <p:cNvPr id="20" name="Image 19">
              <a:extLst>
                <a:ext uri="{FF2B5EF4-FFF2-40B4-BE49-F238E27FC236}">
                  <a16:creationId xmlns:a16="http://schemas.microsoft.com/office/drawing/2014/main" id="{2FF61D7C-84CE-0B46-BD08-A922078C4B3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3206" b="73478"/>
            <a:stretch/>
          </p:blipFill>
          <p:spPr>
            <a:xfrm>
              <a:off x="1413119" y="3381864"/>
              <a:ext cx="363694" cy="360000"/>
            </a:xfrm>
            <a:prstGeom prst="rect">
              <a:avLst/>
            </a:prstGeom>
          </p:spPr>
        </p:pic>
        <p:pic>
          <p:nvPicPr>
            <p:cNvPr id="21" name="Image 20">
              <a:extLst>
                <a:ext uri="{FF2B5EF4-FFF2-40B4-BE49-F238E27FC236}">
                  <a16:creationId xmlns:a16="http://schemas.microsoft.com/office/drawing/2014/main" id="{E51B15C4-447D-C34A-A794-0664298DAAA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t="73871" r="73205" b="-393"/>
            <a:stretch/>
          </p:blipFill>
          <p:spPr>
            <a:xfrm>
              <a:off x="1413119" y="4175564"/>
              <a:ext cx="363694" cy="360000"/>
            </a:xfrm>
            <a:prstGeom prst="rect">
              <a:avLst/>
            </a:prstGeom>
          </p:spPr>
        </p:pic>
        <p:pic>
          <p:nvPicPr>
            <p:cNvPr id="22" name="Image 21">
              <a:extLst>
                <a:ext uri="{FF2B5EF4-FFF2-40B4-BE49-F238E27FC236}">
                  <a16:creationId xmlns:a16="http://schemas.microsoft.com/office/drawing/2014/main" id="{3DEDBFA8-57F6-8848-985E-82C5AEF0441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686" t="72794" r="-480" b="684"/>
            <a:stretch/>
          </p:blipFill>
          <p:spPr>
            <a:xfrm>
              <a:off x="7471921" y="4175564"/>
              <a:ext cx="363694" cy="360000"/>
            </a:xfrm>
            <a:prstGeom prst="rect">
              <a:avLst/>
            </a:prstGeom>
          </p:spPr>
        </p:pic>
        <p:pic>
          <p:nvPicPr>
            <p:cNvPr id="23" name="Image 22">
              <a:extLst>
                <a:ext uri="{FF2B5EF4-FFF2-40B4-BE49-F238E27FC236}">
                  <a16:creationId xmlns:a16="http://schemas.microsoft.com/office/drawing/2014/main" id="{5F7B8F36-BA54-C24D-B895-E3B97937B42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075" t="306" r="131" b="73172"/>
            <a:stretch/>
          </p:blipFill>
          <p:spPr>
            <a:xfrm>
              <a:off x="7471921" y="3381864"/>
              <a:ext cx="363694" cy="360000"/>
            </a:xfrm>
            <a:prstGeom prst="rect">
              <a:avLst/>
            </a:prstGeom>
          </p:spPr>
        </p:pic>
      </p:grpSp>
      <p:sp>
        <p:nvSpPr>
          <p:cNvPr id="12" name="Titre 1"/>
          <p:cNvSpPr txBox="1">
            <a:spLocks/>
          </p:cNvSpPr>
          <p:nvPr/>
        </p:nvSpPr>
        <p:spPr>
          <a:xfrm>
            <a:off x="1933223" y="587756"/>
            <a:ext cx="5104436" cy="215189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CA" sz="4800" dirty="0">
              <a:solidFill>
                <a:srgbClr val="92D050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4C6D7409-F9C5-694C-947F-4BE2C7F24A2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43857" y="5979595"/>
            <a:ext cx="2268286" cy="878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4514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113"/>
          <p:cNvSpPr txBox="1">
            <a:spLocks/>
          </p:cNvSpPr>
          <p:nvPr/>
        </p:nvSpPr>
        <p:spPr>
          <a:xfrm>
            <a:off x="334538" y="296376"/>
            <a:ext cx="8463774" cy="1143000"/>
          </a:xfrm>
          <a:prstGeom prst="rect">
            <a:avLst/>
          </a:prstGeom>
          <a:solidFill>
            <a:srgbClr val="B792B2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indent="-279393">
              <a:spcBef>
                <a:spcPts val="0"/>
              </a:spcBef>
              <a:buClr>
                <a:schemeClr val="dk1"/>
              </a:buClr>
              <a:buSzPts val="4400"/>
            </a:pPr>
            <a:r>
              <a:rPr lang="fr-CA" sz="4000" dirty="0">
                <a:solidFill>
                  <a:schemeClr val="bg1"/>
                </a:solidFill>
                <a:latin typeface="+mn-lt"/>
                <a:ea typeface="Open Sans ExtraBold" panose="020B0906030804020204" pitchFamily="34" charset="0"/>
                <a:cs typeface="Open Sans ExtraBold" panose="020B0906030804020204" pitchFamily="34" charset="0"/>
                <a:sym typeface="Arial"/>
              </a:rPr>
              <a:t>Énoncés qui aident à formuler</a:t>
            </a:r>
          </a:p>
        </p:txBody>
      </p:sp>
      <p:sp>
        <p:nvSpPr>
          <p:cNvPr id="8" name="Rectangle 7"/>
          <p:cNvSpPr/>
          <p:nvPr/>
        </p:nvSpPr>
        <p:spPr>
          <a:xfrm>
            <a:off x="703978" y="2009102"/>
            <a:ext cx="721950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fr-CA" sz="2200" dirty="0"/>
          </a:p>
          <a:p>
            <a:pPr marL="457189" indent="-457189">
              <a:buFont typeface="Arial" panose="020B0604020202020204" pitchFamily="34" charset="0"/>
              <a:buChar char="•"/>
            </a:pPr>
            <a:endParaRPr lang="fr-CA" sz="22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F7DF419-396E-0345-874E-E292A6262F84}"/>
              </a:ext>
            </a:extLst>
          </p:cNvPr>
          <p:cNvSpPr/>
          <p:nvPr/>
        </p:nvSpPr>
        <p:spPr>
          <a:xfrm>
            <a:off x="999656" y="2328899"/>
            <a:ext cx="713353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fr-CA" sz="3200" b="1" dirty="0">
                <a:solidFill>
                  <a:srgbClr val="103C86"/>
                </a:solidFill>
              </a:rPr>
              <a:t>Moi, je pense que… parce que…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fr-CA" sz="800" b="1" dirty="0">
              <a:solidFill>
                <a:srgbClr val="103C86"/>
              </a:solidFill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fr-CA" sz="3200" b="1" dirty="0">
                <a:solidFill>
                  <a:srgbClr val="103C86"/>
                </a:solidFill>
              </a:rPr>
              <a:t>J’ai l’impression que… parce que…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fr-CA" sz="800" b="1" dirty="0">
              <a:solidFill>
                <a:srgbClr val="103C86"/>
              </a:solidFill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fr-CA" sz="3200" b="1" dirty="0">
                <a:solidFill>
                  <a:srgbClr val="103C86"/>
                </a:solidFill>
              </a:rPr>
              <a:t>Je voudrais ajouter que… parce que…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fr-CA" sz="800" b="1" dirty="0">
              <a:solidFill>
                <a:srgbClr val="103C86"/>
              </a:solidFill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fr-CA" sz="3200" b="1" dirty="0">
                <a:solidFill>
                  <a:srgbClr val="103C86"/>
                </a:solidFill>
              </a:rPr>
              <a:t>Je pense plutôt que… parce que…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fr-CA" sz="800" b="1" dirty="0">
              <a:solidFill>
                <a:srgbClr val="103C86"/>
              </a:solidFill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fr-CA" sz="3200" b="1" dirty="0">
                <a:solidFill>
                  <a:srgbClr val="103C86"/>
                </a:solidFill>
              </a:rPr>
              <a:t>Je ne suis pas d’accord avec… parce que… 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8D7DB169-C5BE-6E4A-B2DB-0D6C281DB8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7203491" y="-326431"/>
            <a:ext cx="1614078" cy="2266940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7A6AC606-7B90-DC42-8DD1-4BB7296AC3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326431" y="4997390"/>
            <a:ext cx="1614078" cy="2266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3679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113"/>
          <p:cNvSpPr txBox="1">
            <a:spLocks/>
          </p:cNvSpPr>
          <p:nvPr/>
        </p:nvSpPr>
        <p:spPr>
          <a:xfrm>
            <a:off x="334538" y="296376"/>
            <a:ext cx="8463774" cy="1143000"/>
          </a:xfrm>
          <a:prstGeom prst="rect">
            <a:avLst/>
          </a:prstGeom>
          <a:solidFill>
            <a:srgbClr val="B792B2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indent="-279393">
              <a:spcBef>
                <a:spcPts val="0"/>
              </a:spcBef>
              <a:buClr>
                <a:schemeClr val="dk1"/>
              </a:buClr>
              <a:buSzPts val="4400"/>
            </a:pPr>
            <a:endParaRPr lang="fr-CA" sz="4000" dirty="0">
              <a:solidFill>
                <a:schemeClr val="bg1"/>
              </a:solidFill>
              <a:latin typeface="+mn-lt"/>
              <a:ea typeface="Open Sans ExtraBold" panose="020B0906030804020204" pitchFamily="34" charset="0"/>
              <a:cs typeface="Open Sans ExtraBold" panose="020B0906030804020204" pitchFamily="34" charset="0"/>
              <a:sym typeface="Arial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03978" y="2009102"/>
            <a:ext cx="721950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fr-CA" sz="2200" dirty="0"/>
          </a:p>
          <a:p>
            <a:pPr marL="457189" indent="-457189">
              <a:buFont typeface="Arial" panose="020B0604020202020204" pitchFamily="34" charset="0"/>
              <a:buChar char="•"/>
            </a:pPr>
            <a:endParaRPr lang="fr-CA" sz="2200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8D7DB169-C5BE-6E4A-B2DB-0D6C281DB8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7203491" y="-326431"/>
            <a:ext cx="1614078" cy="2266940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7A6AC606-7B90-DC42-8DD1-4BB7296AC3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326431" y="4997390"/>
            <a:ext cx="1614078" cy="2266940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1FFFA3B9-199D-0F4C-AC06-92A76DFFD3B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1057" t="14958" r="19593" b="14634"/>
          <a:stretch/>
        </p:blipFill>
        <p:spPr>
          <a:xfrm>
            <a:off x="2656243" y="1749266"/>
            <a:ext cx="3820363" cy="4532102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576E494-A77A-794F-B356-D5824FE2D8F9}"/>
              </a:ext>
            </a:extLst>
          </p:cNvPr>
          <p:cNvSpPr/>
          <p:nvPr/>
        </p:nvSpPr>
        <p:spPr>
          <a:xfrm>
            <a:off x="1747784" y="606266"/>
            <a:ext cx="563727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fr-FR" sz="28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Journées de la persévérance scolaire</a:t>
            </a:r>
            <a:endParaRPr lang="fr-CA" sz="28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6780385"/>
      </p:ext>
    </p:extLst>
  </p:cSld>
  <p:clrMapOvr>
    <a:masterClrMapping/>
  </p:clrMapOvr>
</p:sld>
</file>

<file path=ppt/theme/theme1.xml><?xml version="1.0" encoding="utf-8"?>
<a:theme xmlns:a="http://schemas.openxmlformats.org/drawingml/2006/main" name="Homepag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3019</TotalTime>
  <Words>1087</Words>
  <Application>Microsoft Macintosh PowerPoint</Application>
  <PresentationFormat>Affichage à l'écran (4:3)</PresentationFormat>
  <Paragraphs>156</Paragraphs>
  <Slides>17</Slides>
  <Notes>17</Notes>
  <HiddenSlides>0</HiddenSlides>
  <MMClips>4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3</vt:i4>
      </vt:variant>
      <vt:variant>
        <vt:lpstr>Titres des diapositives</vt:lpstr>
      </vt:variant>
      <vt:variant>
        <vt:i4>17</vt:i4>
      </vt:variant>
    </vt:vector>
  </HeadingPairs>
  <TitlesOfParts>
    <vt:vector size="24" baseType="lpstr">
      <vt:lpstr>Arial</vt:lpstr>
      <vt:lpstr>Calibri</vt:lpstr>
      <vt:lpstr>Calibri Light</vt:lpstr>
      <vt:lpstr>Open Sans ExtraBold</vt:lpstr>
      <vt:lpstr>Homepage</vt:lpstr>
      <vt:lpstr>Custom Design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Crevale</cp:lastModifiedBy>
  <cp:revision>287</cp:revision>
  <cp:lastPrinted>2019-09-20T19:38:38Z</cp:lastPrinted>
  <dcterms:created xsi:type="dcterms:W3CDTF">2018-09-10T19:31:17Z</dcterms:created>
  <dcterms:modified xsi:type="dcterms:W3CDTF">2021-03-18T16:08:49Z</dcterms:modified>
</cp:coreProperties>
</file>